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64" r:id="rId3"/>
    <p:sldId id="273" r:id="rId4"/>
    <p:sldId id="274" r:id="rId5"/>
    <p:sldId id="275" r:id="rId6"/>
    <p:sldId id="268" r:id="rId7"/>
    <p:sldId id="257" r:id="rId8"/>
    <p:sldId id="261" r:id="rId9"/>
    <p:sldId id="263" r:id="rId10"/>
    <p:sldId id="262" r:id="rId11"/>
    <p:sldId id="265" r:id="rId12"/>
    <p:sldId id="266" r:id="rId13"/>
    <p:sldId id="267" r:id="rId14"/>
    <p:sldId id="259" r:id="rId15"/>
    <p:sldId id="260" r:id="rId16"/>
    <p:sldId id="270" r:id="rId17"/>
    <p:sldId id="258" r:id="rId18"/>
    <p:sldId id="271" r:id="rId19"/>
    <p:sldId id="272" r:id="rId20"/>
    <p:sldId id="276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705"/>
    <p:restoredTop sz="94719"/>
  </p:normalViewPr>
  <p:slideViewPr>
    <p:cSldViewPr snapToGrid="0">
      <p:cViewPr varScale="1">
        <p:scale>
          <a:sx n="152" d="100"/>
          <a:sy n="152" d="100"/>
        </p:scale>
        <p:origin x="103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4D8A7E7-F6BA-4626-9A33-8648DDF16ED0}" type="doc">
      <dgm:prSet loTypeId="urn:microsoft.com/office/officeart/2005/8/layout/vList5" loCatId="list" qsTypeId="urn:microsoft.com/office/officeart/2005/8/quickstyle/simple5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05108CDB-B995-4944-A22A-B35FB71008FC}">
      <dgm:prSet custT="1"/>
      <dgm:spPr/>
      <dgm:t>
        <a:bodyPr/>
        <a:lstStyle/>
        <a:p>
          <a:r>
            <a:rPr lang="en-US" sz="1400" b="1" dirty="0">
              <a:solidFill>
                <a:schemeClr val="tx1"/>
              </a:solidFill>
              <a:latin typeface="Amasis MT Pro Black" panose="02040A04050005020304" pitchFamily="18" charset="0"/>
              <a:ea typeface="ADLaM Display" panose="020F0502020204030204" pitchFamily="2" charset="0"/>
              <a:cs typeface="Times New Roman" panose="02020603050405020304" pitchFamily="18" charset="0"/>
            </a:rPr>
            <a:t>Peaks</a:t>
          </a:r>
          <a:r>
            <a:rPr lang="en-US" sz="1000" b="1" dirty="0">
              <a:solidFill>
                <a:schemeClr val="tx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rPr>
            <a:t>:</a:t>
          </a:r>
        </a:p>
      </dgm:t>
    </dgm:pt>
    <dgm:pt modelId="{DC7080BD-763F-434E-990A-F865A2700E38}" type="parTrans" cxnId="{D654B872-A645-49DD-8A9F-7278A9A9A68F}">
      <dgm:prSet/>
      <dgm:spPr/>
      <dgm:t>
        <a:bodyPr/>
        <a:lstStyle/>
        <a:p>
          <a:endParaRPr lang="en-US"/>
        </a:p>
      </dgm:t>
    </dgm:pt>
    <dgm:pt modelId="{8B64D6E6-3103-4633-9979-6F3A9AB7CDA8}" type="sibTrans" cxnId="{D654B872-A645-49DD-8A9F-7278A9A9A68F}">
      <dgm:prSet/>
      <dgm:spPr/>
      <dgm:t>
        <a:bodyPr/>
        <a:lstStyle/>
        <a:p>
          <a:endParaRPr lang="en-US"/>
        </a:p>
      </dgm:t>
    </dgm:pt>
    <dgm:pt modelId="{C243E2A2-9C13-4550-9802-1968089B0523}">
      <dgm:prSet/>
      <dgm:spPr/>
      <dgm:t>
        <a:bodyPr/>
        <a:lstStyle/>
        <a:p>
          <a:r>
            <a:rPr 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Home ownership: peaks at around 2006</a:t>
          </a:r>
        </a:p>
      </dgm:t>
    </dgm:pt>
    <dgm:pt modelId="{B02D011C-1C83-44AF-BACB-0106C361F99F}" type="parTrans" cxnId="{8F5549FA-DC4B-43E0-9623-BAC3A4AB9947}">
      <dgm:prSet/>
      <dgm:spPr/>
      <dgm:t>
        <a:bodyPr/>
        <a:lstStyle/>
        <a:p>
          <a:endParaRPr lang="en-US"/>
        </a:p>
      </dgm:t>
    </dgm:pt>
    <dgm:pt modelId="{99089AE7-CE7D-4AE8-B045-4F09A09E79F5}" type="sibTrans" cxnId="{8F5549FA-DC4B-43E0-9623-BAC3A4AB9947}">
      <dgm:prSet/>
      <dgm:spPr/>
      <dgm:t>
        <a:bodyPr/>
        <a:lstStyle/>
        <a:p>
          <a:endParaRPr lang="en-US"/>
        </a:p>
      </dgm:t>
    </dgm:pt>
    <dgm:pt modelId="{A2E587E5-6E09-4EF3-98AF-FEFE727073B6}">
      <dgm:prSet/>
      <dgm:spPr/>
      <dgm:t>
        <a:bodyPr/>
        <a:lstStyle/>
        <a:p>
          <a:r>
            <a:rPr 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Higher education: peaks at around 2020</a:t>
          </a:r>
        </a:p>
      </dgm:t>
    </dgm:pt>
    <dgm:pt modelId="{50EC529F-4177-4A5A-AABD-C723D7890799}" type="parTrans" cxnId="{C62DF075-E464-4843-AD27-83176A928F87}">
      <dgm:prSet/>
      <dgm:spPr/>
      <dgm:t>
        <a:bodyPr/>
        <a:lstStyle/>
        <a:p>
          <a:endParaRPr lang="en-US"/>
        </a:p>
      </dgm:t>
    </dgm:pt>
    <dgm:pt modelId="{8FACF741-7CBD-495B-B727-4B50CFD7B1EC}" type="sibTrans" cxnId="{C62DF075-E464-4843-AD27-83176A928F87}">
      <dgm:prSet/>
      <dgm:spPr/>
      <dgm:t>
        <a:bodyPr/>
        <a:lstStyle/>
        <a:p>
          <a:endParaRPr lang="en-US"/>
        </a:p>
      </dgm:t>
    </dgm:pt>
    <dgm:pt modelId="{F0C999E0-C69A-4F42-96C6-C0766BF7C60C}">
      <dgm:prSet custT="1"/>
      <dgm:spPr/>
      <dgm:t>
        <a:bodyPr/>
        <a:lstStyle/>
        <a:p>
          <a:r>
            <a:rPr lang="en-US" sz="1400" b="1" dirty="0">
              <a:solidFill>
                <a:schemeClr val="tx1"/>
              </a:solidFill>
              <a:latin typeface="Amasis MT Pro Black" panose="02040A04050005020304" pitchFamily="18" charset="0"/>
              <a:ea typeface="ADLaM Display" panose="020F0502020204030204" pitchFamily="2" charset="0"/>
              <a:cs typeface="Times New Roman" panose="02020603050405020304" pitchFamily="18" charset="0"/>
            </a:rPr>
            <a:t>Trough</a:t>
          </a:r>
          <a:r>
            <a:rPr lang="en-US" sz="1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: </a:t>
          </a:r>
        </a:p>
      </dgm:t>
    </dgm:pt>
    <dgm:pt modelId="{BFAB5F06-1955-4091-8C24-AA92BD7728A6}" type="sibTrans" cxnId="{E31EF143-90A5-4E2C-BF87-FB04FF0ADE92}">
      <dgm:prSet/>
      <dgm:spPr/>
      <dgm:t>
        <a:bodyPr/>
        <a:lstStyle/>
        <a:p>
          <a:endParaRPr lang="en-US"/>
        </a:p>
      </dgm:t>
    </dgm:pt>
    <dgm:pt modelId="{C70E6DFD-EB8D-4C44-8635-28FC37AEC514}" type="parTrans" cxnId="{E31EF143-90A5-4E2C-BF87-FB04FF0ADE92}">
      <dgm:prSet/>
      <dgm:spPr/>
      <dgm:t>
        <a:bodyPr/>
        <a:lstStyle/>
        <a:p>
          <a:endParaRPr lang="en-US"/>
        </a:p>
      </dgm:t>
    </dgm:pt>
    <dgm:pt modelId="{71445820-B619-431A-9B7F-E52B44D73723}">
      <dgm:prSet/>
      <dgm:spPr/>
      <dgm:t>
        <a:bodyPr/>
        <a:lstStyle/>
        <a:p>
          <a:r>
            <a:rPr 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Home ownership: was at it’s lowest around 2016</a:t>
          </a:r>
        </a:p>
      </dgm:t>
    </dgm:pt>
    <dgm:pt modelId="{53FB3CC1-4994-4257-9837-6B267D03300A}" type="sibTrans" cxnId="{A665AAF5-EC88-438B-AC70-A5369057915F}">
      <dgm:prSet/>
      <dgm:spPr/>
      <dgm:t>
        <a:bodyPr/>
        <a:lstStyle/>
        <a:p>
          <a:endParaRPr lang="en-US"/>
        </a:p>
      </dgm:t>
    </dgm:pt>
    <dgm:pt modelId="{88393161-EBAB-43B6-86FB-21E77882B3C7}" type="parTrans" cxnId="{A665AAF5-EC88-438B-AC70-A5369057915F}">
      <dgm:prSet/>
      <dgm:spPr/>
      <dgm:t>
        <a:bodyPr/>
        <a:lstStyle/>
        <a:p>
          <a:endParaRPr lang="en-US"/>
        </a:p>
      </dgm:t>
    </dgm:pt>
    <dgm:pt modelId="{B4EB5722-9BE7-4024-96EE-547775C334A5}">
      <dgm:prSet/>
      <dgm:spPr/>
      <dgm:t>
        <a:bodyPr/>
        <a:lstStyle/>
        <a:p>
          <a:r>
            <a:rPr 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Higher education: No significant decline was observed</a:t>
          </a:r>
        </a:p>
      </dgm:t>
    </dgm:pt>
    <dgm:pt modelId="{0EB569FC-B6DF-4F09-AC21-C1A4CAFCE557}" type="sibTrans" cxnId="{9A3BE29F-E54D-4DA9-91D2-633CBF6B16AB}">
      <dgm:prSet/>
      <dgm:spPr/>
      <dgm:t>
        <a:bodyPr/>
        <a:lstStyle/>
        <a:p>
          <a:endParaRPr lang="en-US"/>
        </a:p>
      </dgm:t>
    </dgm:pt>
    <dgm:pt modelId="{C438F6CD-C3C9-4B0A-B92B-5E58865115E1}" type="parTrans" cxnId="{9A3BE29F-E54D-4DA9-91D2-633CBF6B16AB}">
      <dgm:prSet/>
      <dgm:spPr/>
      <dgm:t>
        <a:bodyPr/>
        <a:lstStyle/>
        <a:p>
          <a:endParaRPr lang="en-US"/>
        </a:p>
      </dgm:t>
    </dgm:pt>
    <dgm:pt modelId="{71725075-DFD6-4976-A63A-6483F3208745}">
      <dgm:prSet custT="1"/>
      <dgm:spPr/>
      <dgm:t>
        <a:bodyPr/>
        <a:lstStyle/>
        <a:p>
          <a:r>
            <a:rPr lang="en-US" sz="1400" b="1" dirty="0">
              <a:solidFill>
                <a:schemeClr val="tx1"/>
              </a:solidFill>
              <a:latin typeface="Amasis MT Pro Black" panose="02040A04050005020304" pitchFamily="18" charset="0"/>
              <a:ea typeface="ADLaM Display" panose="020F0502020204030204" pitchFamily="2" charset="0"/>
              <a:cs typeface="Times New Roman" panose="02020603050405020304" pitchFamily="18" charset="0"/>
            </a:rPr>
            <a:t>Overall Observations:</a:t>
          </a:r>
        </a:p>
      </dgm:t>
    </dgm:pt>
    <dgm:pt modelId="{AE9EAB5F-5C95-4F2B-B104-E44C5F3F858C}" type="sibTrans" cxnId="{6F933800-38D6-438A-BC8B-ED4D8AC34FB3}">
      <dgm:prSet/>
      <dgm:spPr/>
      <dgm:t>
        <a:bodyPr/>
        <a:lstStyle/>
        <a:p>
          <a:endParaRPr lang="en-US"/>
        </a:p>
      </dgm:t>
    </dgm:pt>
    <dgm:pt modelId="{34A2ABB0-588F-4CCD-A1C1-D45BA928EDA0}" type="parTrans" cxnId="{6F933800-38D6-438A-BC8B-ED4D8AC34FB3}">
      <dgm:prSet/>
      <dgm:spPr/>
      <dgm:t>
        <a:bodyPr/>
        <a:lstStyle/>
        <a:p>
          <a:endParaRPr lang="en-US"/>
        </a:p>
      </dgm:t>
    </dgm:pt>
    <dgm:pt modelId="{F6E7A16D-A038-4569-8544-EA452F97A990}">
      <dgm:prSet/>
      <dgm:spPr/>
      <dgm:t>
        <a:bodyPr/>
        <a:lstStyle/>
        <a:p>
          <a:r>
            <a:rPr 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Higher Education shows consistent growth over time</a:t>
          </a:r>
        </a:p>
      </dgm:t>
    </dgm:pt>
    <dgm:pt modelId="{581CDA83-77BA-4773-8E08-0BE08A99B399}" type="sibTrans" cxnId="{C4313258-4157-48FE-9F89-752F8AE3DCA6}">
      <dgm:prSet/>
      <dgm:spPr/>
      <dgm:t>
        <a:bodyPr/>
        <a:lstStyle/>
        <a:p>
          <a:endParaRPr lang="en-US"/>
        </a:p>
      </dgm:t>
    </dgm:pt>
    <dgm:pt modelId="{C829847B-E984-4D35-8192-9ABB70A34193}" type="parTrans" cxnId="{C4313258-4157-48FE-9F89-752F8AE3DCA6}">
      <dgm:prSet/>
      <dgm:spPr/>
      <dgm:t>
        <a:bodyPr/>
        <a:lstStyle/>
        <a:p>
          <a:endParaRPr lang="en-US"/>
        </a:p>
      </dgm:t>
    </dgm:pt>
    <dgm:pt modelId="{9F71C627-2FA7-4CD1-91A4-7CD2FFA86FFF}">
      <dgm:prSet/>
      <dgm:spPr/>
      <dgm:t>
        <a:bodyPr/>
        <a:lstStyle/>
        <a:p>
          <a:r>
            <a:rPr 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Homeownership has faced steady decline</a:t>
          </a:r>
        </a:p>
      </dgm:t>
    </dgm:pt>
    <dgm:pt modelId="{8C1D1147-0FBA-4A4B-8E65-F762A6AB3C78}" type="sibTrans" cxnId="{7A570828-5106-4EF8-A280-8FDA4A62BE7C}">
      <dgm:prSet/>
      <dgm:spPr/>
      <dgm:t>
        <a:bodyPr/>
        <a:lstStyle/>
        <a:p>
          <a:endParaRPr lang="en-US"/>
        </a:p>
      </dgm:t>
    </dgm:pt>
    <dgm:pt modelId="{8DD12790-8FCE-495D-9318-65B12AFE2969}" type="parTrans" cxnId="{7A570828-5106-4EF8-A280-8FDA4A62BE7C}">
      <dgm:prSet/>
      <dgm:spPr/>
      <dgm:t>
        <a:bodyPr/>
        <a:lstStyle/>
        <a:p>
          <a:endParaRPr lang="en-US"/>
        </a:p>
      </dgm:t>
    </dgm:pt>
    <dgm:pt modelId="{6DBEB996-A3D8-46EA-9171-31E3B1C3B14C}">
      <dgm:prSet/>
      <dgm:spPr/>
      <dgm:t>
        <a:bodyPr/>
        <a:lstStyle/>
        <a:p>
          <a:r>
            <a:rPr lang="en-US" b="1" i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No correlation between seen</a:t>
          </a:r>
          <a:endParaRPr lang="en-US" b="1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F9E798F-5B17-4FE3-B0E7-A26A07AC8F6D}" type="parTrans" cxnId="{256DAA82-8B08-4B0A-84E8-106673C5557D}">
      <dgm:prSet/>
      <dgm:spPr/>
      <dgm:t>
        <a:bodyPr/>
        <a:lstStyle/>
        <a:p>
          <a:endParaRPr lang="en-US"/>
        </a:p>
      </dgm:t>
    </dgm:pt>
    <dgm:pt modelId="{E3E852B7-3E00-4979-837F-146531B5C834}" type="sibTrans" cxnId="{256DAA82-8B08-4B0A-84E8-106673C5557D}">
      <dgm:prSet/>
      <dgm:spPr/>
      <dgm:t>
        <a:bodyPr/>
        <a:lstStyle/>
        <a:p>
          <a:endParaRPr lang="en-US"/>
        </a:p>
      </dgm:t>
    </dgm:pt>
    <dgm:pt modelId="{5D02C486-9EFD-4C6E-8612-A8CDA0F4FCE9}" type="pres">
      <dgm:prSet presAssocID="{D4D8A7E7-F6BA-4626-9A33-8648DDF16ED0}" presName="Name0" presStyleCnt="0">
        <dgm:presLayoutVars>
          <dgm:dir/>
          <dgm:animLvl val="lvl"/>
          <dgm:resizeHandles val="exact"/>
        </dgm:presLayoutVars>
      </dgm:prSet>
      <dgm:spPr/>
    </dgm:pt>
    <dgm:pt modelId="{C9554E83-E38D-44BA-96E9-4AC3E5325464}" type="pres">
      <dgm:prSet presAssocID="{05108CDB-B995-4944-A22A-B35FB71008FC}" presName="linNode" presStyleCnt="0"/>
      <dgm:spPr/>
    </dgm:pt>
    <dgm:pt modelId="{4FD53977-8E6A-4D62-BE3E-4D3E02786190}" type="pres">
      <dgm:prSet presAssocID="{05108CDB-B995-4944-A22A-B35FB71008FC}" presName="parentText" presStyleLbl="node1" presStyleIdx="0" presStyleCnt="10">
        <dgm:presLayoutVars>
          <dgm:chMax val="1"/>
          <dgm:bulletEnabled val="1"/>
        </dgm:presLayoutVars>
      </dgm:prSet>
      <dgm:spPr/>
    </dgm:pt>
    <dgm:pt modelId="{9ADE30CF-BEC1-4811-B491-DCE9CF269ADC}" type="pres">
      <dgm:prSet presAssocID="{8B64D6E6-3103-4633-9979-6F3A9AB7CDA8}" presName="sp" presStyleCnt="0"/>
      <dgm:spPr/>
    </dgm:pt>
    <dgm:pt modelId="{DA978713-F303-4E7C-8C0C-85D8B2F17CE1}" type="pres">
      <dgm:prSet presAssocID="{C243E2A2-9C13-4550-9802-1968089B0523}" presName="linNode" presStyleCnt="0"/>
      <dgm:spPr/>
    </dgm:pt>
    <dgm:pt modelId="{EA86D7C3-8C0E-4033-AA31-82B3226871AE}" type="pres">
      <dgm:prSet presAssocID="{C243E2A2-9C13-4550-9802-1968089B0523}" presName="parentText" presStyleLbl="node1" presStyleIdx="1" presStyleCnt="10">
        <dgm:presLayoutVars>
          <dgm:chMax val="1"/>
          <dgm:bulletEnabled val="1"/>
        </dgm:presLayoutVars>
      </dgm:prSet>
      <dgm:spPr/>
    </dgm:pt>
    <dgm:pt modelId="{947FFC15-D861-4919-92B9-CB0EE493CBF6}" type="pres">
      <dgm:prSet presAssocID="{99089AE7-CE7D-4AE8-B045-4F09A09E79F5}" presName="sp" presStyleCnt="0"/>
      <dgm:spPr/>
    </dgm:pt>
    <dgm:pt modelId="{FBD76DB9-9696-4D64-A398-89ACD668F8EE}" type="pres">
      <dgm:prSet presAssocID="{A2E587E5-6E09-4EF3-98AF-FEFE727073B6}" presName="linNode" presStyleCnt="0"/>
      <dgm:spPr/>
    </dgm:pt>
    <dgm:pt modelId="{BD05D376-87D9-4E62-BB66-D489DEB04FE6}" type="pres">
      <dgm:prSet presAssocID="{A2E587E5-6E09-4EF3-98AF-FEFE727073B6}" presName="parentText" presStyleLbl="node1" presStyleIdx="2" presStyleCnt="10">
        <dgm:presLayoutVars>
          <dgm:chMax val="1"/>
          <dgm:bulletEnabled val="1"/>
        </dgm:presLayoutVars>
      </dgm:prSet>
      <dgm:spPr/>
    </dgm:pt>
    <dgm:pt modelId="{9B25CCD7-77BE-40A6-A731-54A9296A548A}" type="pres">
      <dgm:prSet presAssocID="{8FACF741-7CBD-495B-B727-4B50CFD7B1EC}" presName="sp" presStyleCnt="0"/>
      <dgm:spPr/>
    </dgm:pt>
    <dgm:pt modelId="{EB2A2DDC-07F4-46C7-BF4A-5DBEC742EAD2}" type="pres">
      <dgm:prSet presAssocID="{F0C999E0-C69A-4F42-96C6-C0766BF7C60C}" presName="linNode" presStyleCnt="0"/>
      <dgm:spPr/>
    </dgm:pt>
    <dgm:pt modelId="{4F886191-C597-4726-8D3A-9219998F700F}" type="pres">
      <dgm:prSet presAssocID="{F0C999E0-C69A-4F42-96C6-C0766BF7C60C}" presName="parentText" presStyleLbl="node1" presStyleIdx="3" presStyleCnt="10">
        <dgm:presLayoutVars>
          <dgm:chMax val="1"/>
          <dgm:bulletEnabled val="1"/>
        </dgm:presLayoutVars>
      </dgm:prSet>
      <dgm:spPr/>
    </dgm:pt>
    <dgm:pt modelId="{D0727E09-2886-42A3-B83F-47F88950A024}" type="pres">
      <dgm:prSet presAssocID="{BFAB5F06-1955-4091-8C24-AA92BD7728A6}" presName="sp" presStyleCnt="0"/>
      <dgm:spPr/>
    </dgm:pt>
    <dgm:pt modelId="{CECF0F7B-EBB5-4515-BDFD-45066EADC8F0}" type="pres">
      <dgm:prSet presAssocID="{71445820-B619-431A-9B7F-E52B44D73723}" presName="linNode" presStyleCnt="0"/>
      <dgm:spPr/>
    </dgm:pt>
    <dgm:pt modelId="{3B7B63EE-03A1-46AE-B3E9-D59BA651F125}" type="pres">
      <dgm:prSet presAssocID="{71445820-B619-431A-9B7F-E52B44D73723}" presName="parentText" presStyleLbl="node1" presStyleIdx="4" presStyleCnt="10">
        <dgm:presLayoutVars>
          <dgm:chMax val="1"/>
          <dgm:bulletEnabled val="1"/>
        </dgm:presLayoutVars>
      </dgm:prSet>
      <dgm:spPr/>
    </dgm:pt>
    <dgm:pt modelId="{58B5E883-C9A5-410C-A458-4EEBAB0B77B6}" type="pres">
      <dgm:prSet presAssocID="{53FB3CC1-4994-4257-9837-6B267D03300A}" presName="sp" presStyleCnt="0"/>
      <dgm:spPr/>
    </dgm:pt>
    <dgm:pt modelId="{A9BFAD7C-EA71-42A3-9B18-6085D66F1E73}" type="pres">
      <dgm:prSet presAssocID="{B4EB5722-9BE7-4024-96EE-547775C334A5}" presName="linNode" presStyleCnt="0"/>
      <dgm:spPr/>
    </dgm:pt>
    <dgm:pt modelId="{F32449BF-8BC5-4D0F-B0A1-E5337304287B}" type="pres">
      <dgm:prSet presAssocID="{B4EB5722-9BE7-4024-96EE-547775C334A5}" presName="parentText" presStyleLbl="node1" presStyleIdx="5" presStyleCnt="10">
        <dgm:presLayoutVars>
          <dgm:chMax val="1"/>
          <dgm:bulletEnabled val="1"/>
        </dgm:presLayoutVars>
      </dgm:prSet>
      <dgm:spPr/>
    </dgm:pt>
    <dgm:pt modelId="{DF26A331-7E8A-40CC-8F0E-E60975A34672}" type="pres">
      <dgm:prSet presAssocID="{0EB569FC-B6DF-4F09-AC21-C1A4CAFCE557}" presName="sp" presStyleCnt="0"/>
      <dgm:spPr/>
    </dgm:pt>
    <dgm:pt modelId="{CCAEA16B-E872-457F-9943-EB774CBF7907}" type="pres">
      <dgm:prSet presAssocID="{71725075-DFD6-4976-A63A-6483F3208745}" presName="linNode" presStyleCnt="0"/>
      <dgm:spPr/>
    </dgm:pt>
    <dgm:pt modelId="{C354CF81-B752-42D5-B096-EF7D5E76678F}" type="pres">
      <dgm:prSet presAssocID="{71725075-DFD6-4976-A63A-6483F3208745}" presName="parentText" presStyleLbl="node1" presStyleIdx="6" presStyleCnt="10">
        <dgm:presLayoutVars>
          <dgm:chMax val="1"/>
          <dgm:bulletEnabled val="1"/>
        </dgm:presLayoutVars>
      </dgm:prSet>
      <dgm:spPr/>
    </dgm:pt>
    <dgm:pt modelId="{D1E44FF3-F937-4FAC-9249-2913ADC9CA45}" type="pres">
      <dgm:prSet presAssocID="{AE9EAB5F-5C95-4F2B-B104-E44C5F3F858C}" presName="sp" presStyleCnt="0"/>
      <dgm:spPr/>
    </dgm:pt>
    <dgm:pt modelId="{D967E0CD-7D94-4EDF-8626-4A058FEA3090}" type="pres">
      <dgm:prSet presAssocID="{F6E7A16D-A038-4569-8544-EA452F97A990}" presName="linNode" presStyleCnt="0"/>
      <dgm:spPr/>
    </dgm:pt>
    <dgm:pt modelId="{478A6A6D-7D75-42D0-9CFD-955D3C51F49E}" type="pres">
      <dgm:prSet presAssocID="{F6E7A16D-A038-4569-8544-EA452F97A990}" presName="parentText" presStyleLbl="node1" presStyleIdx="7" presStyleCnt="10">
        <dgm:presLayoutVars>
          <dgm:chMax val="1"/>
          <dgm:bulletEnabled val="1"/>
        </dgm:presLayoutVars>
      </dgm:prSet>
      <dgm:spPr/>
    </dgm:pt>
    <dgm:pt modelId="{F39DC349-09EF-428B-8097-B9BE2F6DED02}" type="pres">
      <dgm:prSet presAssocID="{581CDA83-77BA-4773-8E08-0BE08A99B399}" presName="sp" presStyleCnt="0"/>
      <dgm:spPr/>
    </dgm:pt>
    <dgm:pt modelId="{2CC62FE1-44AA-4B0F-AF2B-DC14E3DA0063}" type="pres">
      <dgm:prSet presAssocID="{9F71C627-2FA7-4CD1-91A4-7CD2FFA86FFF}" presName="linNode" presStyleCnt="0"/>
      <dgm:spPr/>
    </dgm:pt>
    <dgm:pt modelId="{BF00B07A-6EBB-40AA-88C3-626FDE9F656C}" type="pres">
      <dgm:prSet presAssocID="{9F71C627-2FA7-4CD1-91A4-7CD2FFA86FFF}" presName="parentText" presStyleLbl="node1" presStyleIdx="8" presStyleCnt="10">
        <dgm:presLayoutVars>
          <dgm:chMax val="1"/>
          <dgm:bulletEnabled val="1"/>
        </dgm:presLayoutVars>
      </dgm:prSet>
      <dgm:spPr/>
    </dgm:pt>
    <dgm:pt modelId="{5104302D-6CDD-4480-9F46-3A8577BDE260}" type="pres">
      <dgm:prSet presAssocID="{8C1D1147-0FBA-4A4B-8E65-F762A6AB3C78}" presName="sp" presStyleCnt="0"/>
      <dgm:spPr/>
    </dgm:pt>
    <dgm:pt modelId="{4737151D-439D-4867-A11E-EF599A4C347F}" type="pres">
      <dgm:prSet presAssocID="{6DBEB996-A3D8-46EA-9171-31E3B1C3B14C}" presName="linNode" presStyleCnt="0"/>
      <dgm:spPr/>
    </dgm:pt>
    <dgm:pt modelId="{47A7F1C7-49FF-4410-8F11-C13A9424F128}" type="pres">
      <dgm:prSet presAssocID="{6DBEB996-A3D8-46EA-9171-31E3B1C3B14C}" presName="parentText" presStyleLbl="node1" presStyleIdx="9" presStyleCnt="10">
        <dgm:presLayoutVars>
          <dgm:chMax val="1"/>
          <dgm:bulletEnabled val="1"/>
        </dgm:presLayoutVars>
      </dgm:prSet>
      <dgm:spPr/>
    </dgm:pt>
  </dgm:ptLst>
  <dgm:cxnLst>
    <dgm:cxn modelId="{6F933800-38D6-438A-BC8B-ED4D8AC34FB3}" srcId="{D4D8A7E7-F6BA-4626-9A33-8648DDF16ED0}" destId="{71725075-DFD6-4976-A63A-6483F3208745}" srcOrd="6" destOrd="0" parTransId="{34A2ABB0-588F-4CCD-A1C1-D45BA928EDA0}" sibTransId="{AE9EAB5F-5C95-4F2B-B104-E44C5F3F858C}"/>
    <dgm:cxn modelId="{81C9F00E-8B97-41C9-9FDE-C932E2FA938C}" type="presOf" srcId="{71445820-B619-431A-9B7F-E52B44D73723}" destId="{3B7B63EE-03A1-46AE-B3E9-D59BA651F125}" srcOrd="0" destOrd="0" presId="urn:microsoft.com/office/officeart/2005/8/layout/vList5"/>
    <dgm:cxn modelId="{7A570828-5106-4EF8-A280-8FDA4A62BE7C}" srcId="{D4D8A7E7-F6BA-4626-9A33-8648DDF16ED0}" destId="{9F71C627-2FA7-4CD1-91A4-7CD2FFA86FFF}" srcOrd="8" destOrd="0" parTransId="{8DD12790-8FCE-495D-9318-65B12AFE2969}" sibTransId="{8C1D1147-0FBA-4A4B-8E65-F762A6AB3C78}"/>
    <dgm:cxn modelId="{92616038-0657-42E8-B044-797EDF3AB717}" type="presOf" srcId="{F6E7A16D-A038-4569-8544-EA452F97A990}" destId="{478A6A6D-7D75-42D0-9CFD-955D3C51F49E}" srcOrd="0" destOrd="0" presId="urn:microsoft.com/office/officeart/2005/8/layout/vList5"/>
    <dgm:cxn modelId="{0E88943D-4A18-4789-8800-193338916EB4}" type="presOf" srcId="{C243E2A2-9C13-4550-9802-1968089B0523}" destId="{EA86D7C3-8C0E-4033-AA31-82B3226871AE}" srcOrd="0" destOrd="0" presId="urn:microsoft.com/office/officeart/2005/8/layout/vList5"/>
    <dgm:cxn modelId="{E31EF143-90A5-4E2C-BF87-FB04FF0ADE92}" srcId="{D4D8A7E7-F6BA-4626-9A33-8648DDF16ED0}" destId="{F0C999E0-C69A-4F42-96C6-C0766BF7C60C}" srcOrd="3" destOrd="0" parTransId="{C70E6DFD-EB8D-4C44-8635-28FC37AEC514}" sibTransId="{BFAB5F06-1955-4091-8C24-AA92BD7728A6}"/>
    <dgm:cxn modelId="{F3EE9C4B-2F66-46B5-9112-F4474093CA96}" type="presOf" srcId="{F0C999E0-C69A-4F42-96C6-C0766BF7C60C}" destId="{4F886191-C597-4726-8D3A-9219998F700F}" srcOrd="0" destOrd="0" presId="urn:microsoft.com/office/officeart/2005/8/layout/vList5"/>
    <dgm:cxn modelId="{94FC5B52-5BEC-46E1-BFD5-44A05F4DAF40}" type="presOf" srcId="{9F71C627-2FA7-4CD1-91A4-7CD2FFA86FFF}" destId="{BF00B07A-6EBB-40AA-88C3-626FDE9F656C}" srcOrd="0" destOrd="0" presId="urn:microsoft.com/office/officeart/2005/8/layout/vList5"/>
    <dgm:cxn modelId="{C4313258-4157-48FE-9F89-752F8AE3DCA6}" srcId="{D4D8A7E7-F6BA-4626-9A33-8648DDF16ED0}" destId="{F6E7A16D-A038-4569-8544-EA452F97A990}" srcOrd="7" destOrd="0" parTransId="{C829847B-E984-4D35-8192-9ABB70A34193}" sibTransId="{581CDA83-77BA-4773-8E08-0BE08A99B399}"/>
    <dgm:cxn modelId="{D654B872-A645-49DD-8A9F-7278A9A9A68F}" srcId="{D4D8A7E7-F6BA-4626-9A33-8648DDF16ED0}" destId="{05108CDB-B995-4944-A22A-B35FB71008FC}" srcOrd="0" destOrd="0" parTransId="{DC7080BD-763F-434E-990A-F865A2700E38}" sibTransId="{8B64D6E6-3103-4633-9979-6F3A9AB7CDA8}"/>
    <dgm:cxn modelId="{C62DF075-E464-4843-AD27-83176A928F87}" srcId="{D4D8A7E7-F6BA-4626-9A33-8648DDF16ED0}" destId="{A2E587E5-6E09-4EF3-98AF-FEFE727073B6}" srcOrd="2" destOrd="0" parTransId="{50EC529F-4177-4A5A-AABD-C723D7890799}" sibTransId="{8FACF741-7CBD-495B-B727-4B50CFD7B1EC}"/>
    <dgm:cxn modelId="{256DAA82-8B08-4B0A-84E8-106673C5557D}" srcId="{D4D8A7E7-F6BA-4626-9A33-8648DDF16ED0}" destId="{6DBEB996-A3D8-46EA-9171-31E3B1C3B14C}" srcOrd="9" destOrd="0" parTransId="{8F9E798F-5B17-4FE3-B0E7-A26A07AC8F6D}" sibTransId="{E3E852B7-3E00-4979-837F-146531B5C834}"/>
    <dgm:cxn modelId="{9508CC83-DF24-4DCA-AB5F-0B7E93875E0D}" type="presOf" srcId="{6DBEB996-A3D8-46EA-9171-31E3B1C3B14C}" destId="{47A7F1C7-49FF-4410-8F11-C13A9424F128}" srcOrd="0" destOrd="0" presId="urn:microsoft.com/office/officeart/2005/8/layout/vList5"/>
    <dgm:cxn modelId="{3471769C-D622-400F-B9B6-226F3D075AC4}" type="presOf" srcId="{D4D8A7E7-F6BA-4626-9A33-8648DDF16ED0}" destId="{5D02C486-9EFD-4C6E-8612-A8CDA0F4FCE9}" srcOrd="0" destOrd="0" presId="urn:microsoft.com/office/officeart/2005/8/layout/vList5"/>
    <dgm:cxn modelId="{88000F9D-32DB-4903-BF9A-32EBE0C3C577}" type="presOf" srcId="{A2E587E5-6E09-4EF3-98AF-FEFE727073B6}" destId="{BD05D376-87D9-4E62-BB66-D489DEB04FE6}" srcOrd="0" destOrd="0" presId="urn:microsoft.com/office/officeart/2005/8/layout/vList5"/>
    <dgm:cxn modelId="{9A3BE29F-E54D-4DA9-91D2-633CBF6B16AB}" srcId="{D4D8A7E7-F6BA-4626-9A33-8648DDF16ED0}" destId="{B4EB5722-9BE7-4024-96EE-547775C334A5}" srcOrd="5" destOrd="0" parTransId="{C438F6CD-C3C9-4B0A-B92B-5E58865115E1}" sibTransId="{0EB569FC-B6DF-4F09-AC21-C1A4CAFCE557}"/>
    <dgm:cxn modelId="{D6AB22BF-9AEA-41A8-AA17-31A94C8FF246}" type="presOf" srcId="{05108CDB-B995-4944-A22A-B35FB71008FC}" destId="{4FD53977-8E6A-4D62-BE3E-4D3E02786190}" srcOrd="0" destOrd="0" presId="urn:microsoft.com/office/officeart/2005/8/layout/vList5"/>
    <dgm:cxn modelId="{BAA78FE8-0F68-469C-95F4-2879EA828D76}" type="presOf" srcId="{71725075-DFD6-4976-A63A-6483F3208745}" destId="{C354CF81-B752-42D5-B096-EF7D5E76678F}" srcOrd="0" destOrd="0" presId="urn:microsoft.com/office/officeart/2005/8/layout/vList5"/>
    <dgm:cxn modelId="{2DAFBDEC-4FF7-4CB0-82F7-CFEABD131533}" type="presOf" srcId="{B4EB5722-9BE7-4024-96EE-547775C334A5}" destId="{F32449BF-8BC5-4D0F-B0A1-E5337304287B}" srcOrd="0" destOrd="0" presId="urn:microsoft.com/office/officeart/2005/8/layout/vList5"/>
    <dgm:cxn modelId="{A665AAF5-EC88-438B-AC70-A5369057915F}" srcId="{D4D8A7E7-F6BA-4626-9A33-8648DDF16ED0}" destId="{71445820-B619-431A-9B7F-E52B44D73723}" srcOrd="4" destOrd="0" parTransId="{88393161-EBAB-43B6-86FB-21E77882B3C7}" sibTransId="{53FB3CC1-4994-4257-9837-6B267D03300A}"/>
    <dgm:cxn modelId="{8F5549FA-DC4B-43E0-9623-BAC3A4AB9947}" srcId="{D4D8A7E7-F6BA-4626-9A33-8648DDF16ED0}" destId="{C243E2A2-9C13-4550-9802-1968089B0523}" srcOrd="1" destOrd="0" parTransId="{B02D011C-1C83-44AF-BACB-0106C361F99F}" sibTransId="{99089AE7-CE7D-4AE8-B045-4F09A09E79F5}"/>
    <dgm:cxn modelId="{1E8E84B9-F387-4889-A18B-D88D61C8E99B}" type="presParOf" srcId="{5D02C486-9EFD-4C6E-8612-A8CDA0F4FCE9}" destId="{C9554E83-E38D-44BA-96E9-4AC3E5325464}" srcOrd="0" destOrd="0" presId="urn:microsoft.com/office/officeart/2005/8/layout/vList5"/>
    <dgm:cxn modelId="{9B256A4C-0A38-4EB8-B50A-7B8EFE4418DE}" type="presParOf" srcId="{C9554E83-E38D-44BA-96E9-4AC3E5325464}" destId="{4FD53977-8E6A-4D62-BE3E-4D3E02786190}" srcOrd="0" destOrd="0" presId="urn:microsoft.com/office/officeart/2005/8/layout/vList5"/>
    <dgm:cxn modelId="{A2C2A39B-64E9-4789-B747-467227BC2FAB}" type="presParOf" srcId="{5D02C486-9EFD-4C6E-8612-A8CDA0F4FCE9}" destId="{9ADE30CF-BEC1-4811-B491-DCE9CF269ADC}" srcOrd="1" destOrd="0" presId="urn:microsoft.com/office/officeart/2005/8/layout/vList5"/>
    <dgm:cxn modelId="{1D1BFF0F-1219-4E14-9981-1224582878C4}" type="presParOf" srcId="{5D02C486-9EFD-4C6E-8612-A8CDA0F4FCE9}" destId="{DA978713-F303-4E7C-8C0C-85D8B2F17CE1}" srcOrd="2" destOrd="0" presId="urn:microsoft.com/office/officeart/2005/8/layout/vList5"/>
    <dgm:cxn modelId="{C1B377BF-2456-4FC1-BAE3-BB2E523A3395}" type="presParOf" srcId="{DA978713-F303-4E7C-8C0C-85D8B2F17CE1}" destId="{EA86D7C3-8C0E-4033-AA31-82B3226871AE}" srcOrd="0" destOrd="0" presId="urn:microsoft.com/office/officeart/2005/8/layout/vList5"/>
    <dgm:cxn modelId="{279A34D7-B3B5-4497-8FFE-D588271DFA1F}" type="presParOf" srcId="{5D02C486-9EFD-4C6E-8612-A8CDA0F4FCE9}" destId="{947FFC15-D861-4919-92B9-CB0EE493CBF6}" srcOrd="3" destOrd="0" presId="urn:microsoft.com/office/officeart/2005/8/layout/vList5"/>
    <dgm:cxn modelId="{B9163B91-8C88-464D-9E92-7C17BD8DF4B8}" type="presParOf" srcId="{5D02C486-9EFD-4C6E-8612-A8CDA0F4FCE9}" destId="{FBD76DB9-9696-4D64-A398-89ACD668F8EE}" srcOrd="4" destOrd="0" presId="urn:microsoft.com/office/officeart/2005/8/layout/vList5"/>
    <dgm:cxn modelId="{67A182E0-11A4-496B-8F71-1518AAF722A5}" type="presParOf" srcId="{FBD76DB9-9696-4D64-A398-89ACD668F8EE}" destId="{BD05D376-87D9-4E62-BB66-D489DEB04FE6}" srcOrd="0" destOrd="0" presId="urn:microsoft.com/office/officeart/2005/8/layout/vList5"/>
    <dgm:cxn modelId="{B6291BA7-C1AE-4A65-A82D-CD403F638954}" type="presParOf" srcId="{5D02C486-9EFD-4C6E-8612-A8CDA0F4FCE9}" destId="{9B25CCD7-77BE-40A6-A731-54A9296A548A}" srcOrd="5" destOrd="0" presId="urn:microsoft.com/office/officeart/2005/8/layout/vList5"/>
    <dgm:cxn modelId="{80EDA905-75E2-426B-ABA0-C09B27828B8C}" type="presParOf" srcId="{5D02C486-9EFD-4C6E-8612-A8CDA0F4FCE9}" destId="{EB2A2DDC-07F4-46C7-BF4A-5DBEC742EAD2}" srcOrd="6" destOrd="0" presId="urn:microsoft.com/office/officeart/2005/8/layout/vList5"/>
    <dgm:cxn modelId="{4B42C064-577C-4819-81BD-36C70D9450A3}" type="presParOf" srcId="{EB2A2DDC-07F4-46C7-BF4A-5DBEC742EAD2}" destId="{4F886191-C597-4726-8D3A-9219998F700F}" srcOrd="0" destOrd="0" presId="urn:microsoft.com/office/officeart/2005/8/layout/vList5"/>
    <dgm:cxn modelId="{8494846C-0343-46DE-8676-076D75691529}" type="presParOf" srcId="{5D02C486-9EFD-4C6E-8612-A8CDA0F4FCE9}" destId="{D0727E09-2886-42A3-B83F-47F88950A024}" srcOrd="7" destOrd="0" presId="urn:microsoft.com/office/officeart/2005/8/layout/vList5"/>
    <dgm:cxn modelId="{CBAB018F-80E7-46FB-81B7-93A910796D0D}" type="presParOf" srcId="{5D02C486-9EFD-4C6E-8612-A8CDA0F4FCE9}" destId="{CECF0F7B-EBB5-4515-BDFD-45066EADC8F0}" srcOrd="8" destOrd="0" presId="urn:microsoft.com/office/officeart/2005/8/layout/vList5"/>
    <dgm:cxn modelId="{F121E77E-0C75-41EF-80B9-87E8DBBA2C18}" type="presParOf" srcId="{CECF0F7B-EBB5-4515-BDFD-45066EADC8F0}" destId="{3B7B63EE-03A1-46AE-B3E9-D59BA651F125}" srcOrd="0" destOrd="0" presId="urn:microsoft.com/office/officeart/2005/8/layout/vList5"/>
    <dgm:cxn modelId="{2CC4BFC5-DDE9-4D44-9433-C33C03E6B398}" type="presParOf" srcId="{5D02C486-9EFD-4C6E-8612-A8CDA0F4FCE9}" destId="{58B5E883-C9A5-410C-A458-4EEBAB0B77B6}" srcOrd="9" destOrd="0" presId="urn:microsoft.com/office/officeart/2005/8/layout/vList5"/>
    <dgm:cxn modelId="{FC764EE6-EA13-44A3-812B-EAFAB61BFABF}" type="presParOf" srcId="{5D02C486-9EFD-4C6E-8612-A8CDA0F4FCE9}" destId="{A9BFAD7C-EA71-42A3-9B18-6085D66F1E73}" srcOrd="10" destOrd="0" presId="urn:microsoft.com/office/officeart/2005/8/layout/vList5"/>
    <dgm:cxn modelId="{F0652942-BC48-4FA6-B876-0FC8A4543014}" type="presParOf" srcId="{A9BFAD7C-EA71-42A3-9B18-6085D66F1E73}" destId="{F32449BF-8BC5-4D0F-B0A1-E5337304287B}" srcOrd="0" destOrd="0" presId="urn:microsoft.com/office/officeart/2005/8/layout/vList5"/>
    <dgm:cxn modelId="{2C3FEE05-A265-46A9-B833-0617D18550C2}" type="presParOf" srcId="{5D02C486-9EFD-4C6E-8612-A8CDA0F4FCE9}" destId="{DF26A331-7E8A-40CC-8F0E-E60975A34672}" srcOrd="11" destOrd="0" presId="urn:microsoft.com/office/officeart/2005/8/layout/vList5"/>
    <dgm:cxn modelId="{8C5359A9-DFC6-4CAF-9756-F76F3CE27DBD}" type="presParOf" srcId="{5D02C486-9EFD-4C6E-8612-A8CDA0F4FCE9}" destId="{CCAEA16B-E872-457F-9943-EB774CBF7907}" srcOrd="12" destOrd="0" presId="urn:microsoft.com/office/officeart/2005/8/layout/vList5"/>
    <dgm:cxn modelId="{67FD043F-F46D-4F53-9063-3FC3CBC8A123}" type="presParOf" srcId="{CCAEA16B-E872-457F-9943-EB774CBF7907}" destId="{C354CF81-B752-42D5-B096-EF7D5E76678F}" srcOrd="0" destOrd="0" presId="urn:microsoft.com/office/officeart/2005/8/layout/vList5"/>
    <dgm:cxn modelId="{7261DD5E-3E74-4041-A22A-5C39A7E4564C}" type="presParOf" srcId="{5D02C486-9EFD-4C6E-8612-A8CDA0F4FCE9}" destId="{D1E44FF3-F937-4FAC-9249-2913ADC9CA45}" srcOrd="13" destOrd="0" presId="urn:microsoft.com/office/officeart/2005/8/layout/vList5"/>
    <dgm:cxn modelId="{07F9F81B-E9F7-4C4B-A243-BE2507946D10}" type="presParOf" srcId="{5D02C486-9EFD-4C6E-8612-A8CDA0F4FCE9}" destId="{D967E0CD-7D94-4EDF-8626-4A058FEA3090}" srcOrd="14" destOrd="0" presId="urn:microsoft.com/office/officeart/2005/8/layout/vList5"/>
    <dgm:cxn modelId="{E97F03F5-F3B6-40E7-BB75-91977466EA3A}" type="presParOf" srcId="{D967E0CD-7D94-4EDF-8626-4A058FEA3090}" destId="{478A6A6D-7D75-42D0-9CFD-955D3C51F49E}" srcOrd="0" destOrd="0" presId="urn:microsoft.com/office/officeart/2005/8/layout/vList5"/>
    <dgm:cxn modelId="{82486EB8-078A-44E1-BC34-D5A715F71AD1}" type="presParOf" srcId="{5D02C486-9EFD-4C6E-8612-A8CDA0F4FCE9}" destId="{F39DC349-09EF-428B-8097-B9BE2F6DED02}" srcOrd="15" destOrd="0" presId="urn:microsoft.com/office/officeart/2005/8/layout/vList5"/>
    <dgm:cxn modelId="{E9D39779-0260-4D95-A0C0-69704F33067C}" type="presParOf" srcId="{5D02C486-9EFD-4C6E-8612-A8CDA0F4FCE9}" destId="{2CC62FE1-44AA-4B0F-AF2B-DC14E3DA0063}" srcOrd="16" destOrd="0" presId="urn:microsoft.com/office/officeart/2005/8/layout/vList5"/>
    <dgm:cxn modelId="{D053204D-5B1A-4F88-9796-7C9D934012F5}" type="presParOf" srcId="{2CC62FE1-44AA-4B0F-AF2B-DC14E3DA0063}" destId="{BF00B07A-6EBB-40AA-88C3-626FDE9F656C}" srcOrd="0" destOrd="0" presId="urn:microsoft.com/office/officeart/2005/8/layout/vList5"/>
    <dgm:cxn modelId="{40517D2F-63B7-408E-8B4E-4AA98961DBC7}" type="presParOf" srcId="{5D02C486-9EFD-4C6E-8612-A8CDA0F4FCE9}" destId="{5104302D-6CDD-4480-9F46-3A8577BDE260}" srcOrd="17" destOrd="0" presId="urn:microsoft.com/office/officeart/2005/8/layout/vList5"/>
    <dgm:cxn modelId="{4C4E57F9-6450-4B42-B316-AEB7FA84C5F5}" type="presParOf" srcId="{5D02C486-9EFD-4C6E-8612-A8CDA0F4FCE9}" destId="{4737151D-439D-4867-A11E-EF599A4C347F}" srcOrd="18" destOrd="0" presId="urn:microsoft.com/office/officeart/2005/8/layout/vList5"/>
    <dgm:cxn modelId="{D74F746C-4D4B-4016-85F4-F25996034B25}" type="presParOf" srcId="{4737151D-439D-4867-A11E-EF599A4C347F}" destId="{47A7F1C7-49FF-4410-8F11-C13A9424F128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82A8A9F-E4F4-4C0C-86C1-6937B31861CA}" type="doc">
      <dgm:prSet loTypeId="urn:microsoft.com/office/officeart/2005/8/layout/vList5" loCatId="list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F3F097D-C95A-40EB-A464-6DEB63202EA9}">
      <dgm:prSet/>
      <dgm:spPr/>
      <dgm:t>
        <a:bodyPr/>
        <a:lstStyle/>
        <a:p>
          <a:r>
            <a:rPr lang="en-US" b="1" baseline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Periods of Growth And Decline:</a:t>
          </a:r>
          <a:br>
            <a:rPr lang="en-US" b="0" baseline="0" dirty="0">
              <a:solidFill>
                <a:schemeClr val="tx1"/>
              </a:solidFill>
            </a:rPr>
          </a:br>
          <a:br>
            <a:rPr lang="en-US" b="0" baseline="0" dirty="0">
              <a:solidFill>
                <a:schemeClr val="tx1"/>
              </a:solidFill>
            </a:rPr>
          </a:br>
          <a:r>
            <a:rPr lang="en-US" b="0" baseline="0" dirty="0">
              <a:solidFill>
                <a:schemeClr val="tx1"/>
              </a:solidFill>
            </a:rPr>
            <a:t>Significant percentage growth was seen in 2020</a:t>
          </a:r>
          <a:br>
            <a:rPr lang="en-US" b="0" baseline="0" dirty="0">
              <a:solidFill>
                <a:schemeClr val="tx1"/>
              </a:solidFill>
            </a:rPr>
          </a:br>
          <a:br>
            <a:rPr lang="en-US" b="0" baseline="0" dirty="0">
              <a:solidFill>
                <a:schemeClr val="tx1"/>
              </a:solidFill>
            </a:rPr>
          </a:br>
          <a:r>
            <a:rPr lang="en-US" b="0" baseline="0" dirty="0">
              <a:solidFill>
                <a:schemeClr val="tx1"/>
              </a:solidFill>
            </a:rPr>
            <a:t>Significant percentage decline occurred in 2021</a:t>
          </a:r>
          <a:endParaRPr lang="en-US" dirty="0">
            <a:solidFill>
              <a:schemeClr val="tx1"/>
            </a:solidFill>
          </a:endParaRPr>
        </a:p>
      </dgm:t>
    </dgm:pt>
    <dgm:pt modelId="{F41FC6E4-48A2-4418-9F9E-61E1E699732A}" type="parTrans" cxnId="{BFB4F0D1-9FCD-4811-8030-5585D5EF5A2C}">
      <dgm:prSet/>
      <dgm:spPr/>
      <dgm:t>
        <a:bodyPr/>
        <a:lstStyle/>
        <a:p>
          <a:endParaRPr lang="en-US"/>
        </a:p>
      </dgm:t>
    </dgm:pt>
    <dgm:pt modelId="{D8CD575C-D32D-49A1-88A6-FC81B124C3B3}" type="sibTrans" cxnId="{BFB4F0D1-9FCD-4811-8030-5585D5EF5A2C}">
      <dgm:prSet/>
      <dgm:spPr/>
      <dgm:t>
        <a:bodyPr/>
        <a:lstStyle/>
        <a:p>
          <a:endParaRPr lang="en-US"/>
        </a:p>
      </dgm:t>
    </dgm:pt>
    <dgm:pt modelId="{973F8C56-29DF-4B9C-96EC-4851AFFF793E}" type="pres">
      <dgm:prSet presAssocID="{D82A8A9F-E4F4-4C0C-86C1-6937B31861CA}" presName="Name0" presStyleCnt="0">
        <dgm:presLayoutVars>
          <dgm:dir/>
          <dgm:animLvl val="lvl"/>
          <dgm:resizeHandles val="exact"/>
        </dgm:presLayoutVars>
      </dgm:prSet>
      <dgm:spPr/>
    </dgm:pt>
    <dgm:pt modelId="{DB51AA91-1C73-401F-B858-F5E53DD4CD88}" type="pres">
      <dgm:prSet presAssocID="{8F3F097D-C95A-40EB-A464-6DEB63202EA9}" presName="linNode" presStyleCnt="0"/>
      <dgm:spPr/>
    </dgm:pt>
    <dgm:pt modelId="{7CF9FC08-C769-47AC-9426-36CBC1ADE26B}" type="pres">
      <dgm:prSet presAssocID="{8F3F097D-C95A-40EB-A464-6DEB63202EA9}" presName="parentText" presStyleLbl="node1" presStyleIdx="0" presStyleCnt="1" custScaleX="77810" custLinFactX="20576" custLinFactNeighborX="100000" custLinFactNeighborY="-2570">
        <dgm:presLayoutVars>
          <dgm:chMax val="1"/>
          <dgm:bulletEnabled val="1"/>
        </dgm:presLayoutVars>
      </dgm:prSet>
      <dgm:spPr/>
    </dgm:pt>
  </dgm:ptLst>
  <dgm:cxnLst>
    <dgm:cxn modelId="{46FBA503-27CC-4C0A-845E-5D135D7126F0}" type="presOf" srcId="{8F3F097D-C95A-40EB-A464-6DEB63202EA9}" destId="{7CF9FC08-C769-47AC-9426-36CBC1ADE26B}" srcOrd="0" destOrd="0" presId="urn:microsoft.com/office/officeart/2005/8/layout/vList5"/>
    <dgm:cxn modelId="{B29C2448-749F-4A70-9312-04C830B2A87F}" type="presOf" srcId="{D82A8A9F-E4F4-4C0C-86C1-6937B31861CA}" destId="{973F8C56-29DF-4B9C-96EC-4851AFFF793E}" srcOrd="0" destOrd="0" presId="urn:microsoft.com/office/officeart/2005/8/layout/vList5"/>
    <dgm:cxn modelId="{BFB4F0D1-9FCD-4811-8030-5585D5EF5A2C}" srcId="{D82A8A9F-E4F4-4C0C-86C1-6937B31861CA}" destId="{8F3F097D-C95A-40EB-A464-6DEB63202EA9}" srcOrd="0" destOrd="0" parTransId="{F41FC6E4-48A2-4418-9F9E-61E1E699732A}" sibTransId="{D8CD575C-D32D-49A1-88A6-FC81B124C3B3}"/>
    <dgm:cxn modelId="{CB489D30-859F-40D9-8275-BBEC3877B7A9}" type="presParOf" srcId="{973F8C56-29DF-4B9C-96EC-4851AFFF793E}" destId="{DB51AA91-1C73-401F-B858-F5E53DD4CD88}" srcOrd="0" destOrd="0" presId="urn:microsoft.com/office/officeart/2005/8/layout/vList5"/>
    <dgm:cxn modelId="{62037C43-425A-4E77-8DAC-1A97856206FD}" type="presParOf" srcId="{DB51AA91-1C73-401F-B858-F5E53DD4CD88}" destId="{7CF9FC08-C769-47AC-9426-36CBC1ADE26B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4907FD8-741C-4E2D-8E0F-D355788B8DBE}" type="doc">
      <dgm:prSet loTypeId="urn:microsoft.com/office/officeart/2005/8/layout/process4" loCatId="list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D89DA90-EEC7-479F-A09E-82AFA517F680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r>
            <a:rPr lang="en-US" b="0" dirty="0">
              <a:solidFill>
                <a:schemeClr val="tx1"/>
              </a:solidFill>
            </a:rPr>
            <a:t>Key Observations:</a:t>
          </a:r>
        </a:p>
      </dgm:t>
    </dgm:pt>
    <dgm:pt modelId="{C08ACF07-0F20-44E6-9DFC-CD75FD32981C}" type="parTrans" cxnId="{DF52C5EC-A98C-4545-8F14-AAB6C70E8AE0}">
      <dgm:prSet/>
      <dgm:spPr/>
      <dgm:t>
        <a:bodyPr/>
        <a:lstStyle/>
        <a:p>
          <a:endParaRPr lang="en-US"/>
        </a:p>
      </dgm:t>
    </dgm:pt>
    <dgm:pt modelId="{1B26A4E3-FE9E-43AB-9444-2A12F3DDDA55}" type="sibTrans" cxnId="{DF52C5EC-A98C-4545-8F14-AAB6C70E8AE0}">
      <dgm:prSet/>
      <dgm:spPr/>
      <dgm:t>
        <a:bodyPr/>
        <a:lstStyle/>
        <a:p>
          <a:endParaRPr lang="en-US"/>
        </a:p>
      </dgm:t>
    </dgm:pt>
    <dgm:pt modelId="{B20DCF46-E380-4E56-A664-6EA76FD44C57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r>
            <a:rPr lang="en-US" b="0" dirty="0">
              <a:solidFill>
                <a:schemeClr val="tx1"/>
              </a:solidFill>
            </a:rPr>
            <a:t>No outliers are present in either dataset as all data points fall within the bounds.</a:t>
          </a:r>
        </a:p>
      </dgm:t>
    </dgm:pt>
    <dgm:pt modelId="{B2B61E54-D169-4F54-9B15-60ED67D95BEF}" type="parTrans" cxnId="{49FC1073-D023-4561-88EA-865B12F3E076}">
      <dgm:prSet/>
      <dgm:spPr/>
      <dgm:t>
        <a:bodyPr/>
        <a:lstStyle/>
        <a:p>
          <a:endParaRPr lang="en-US"/>
        </a:p>
      </dgm:t>
    </dgm:pt>
    <dgm:pt modelId="{F4E4A869-9854-4B71-BB8C-777A4D19C81A}" type="sibTrans" cxnId="{49FC1073-D023-4561-88EA-865B12F3E076}">
      <dgm:prSet/>
      <dgm:spPr/>
      <dgm:t>
        <a:bodyPr/>
        <a:lstStyle/>
        <a:p>
          <a:endParaRPr lang="en-US"/>
        </a:p>
      </dgm:t>
    </dgm:pt>
    <dgm:pt modelId="{029C1BEB-BEDF-4C56-8DE2-84103DB10A48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r>
            <a:rPr lang="en-US" b="0" dirty="0">
              <a:solidFill>
                <a:schemeClr val="tx1"/>
              </a:solidFill>
            </a:rPr>
            <a:t>US Avg. Higher Edu shows a slightly broader spread, with mild skewness toward higher values.</a:t>
          </a:r>
        </a:p>
      </dgm:t>
    </dgm:pt>
    <dgm:pt modelId="{AAEF5001-87AE-4B1C-B52B-4CC308B5DA81}" type="parTrans" cxnId="{2D018D77-EFED-45A4-B557-9BFCBCECA6CC}">
      <dgm:prSet/>
      <dgm:spPr/>
      <dgm:t>
        <a:bodyPr/>
        <a:lstStyle/>
        <a:p>
          <a:endParaRPr lang="en-US"/>
        </a:p>
      </dgm:t>
    </dgm:pt>
    <dgm:pt modelId="{BA0BFBF4-9345-4EC8-8DEE-BFE80E7114A1}" type="sibTrans" cxnId="{2D018D77-EFED-45A4-B557-9BFCBCECA6CC}">
      <dgm:prSet/>
      <dgm:spPr/>
      <dgm:t>
        <a:bodyPr/>
        <a:lstStyle/>
        <a:p>
          <a:endParaRPr lang="en-US"/>
        </a:p>
      </dgm:t>
    </dgm:pt>
    <dgm:pt modelId="{EFF1D13F-E87C-46F3-9F7D-624845DD53E3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r>
            <a:rPr lang="en-US" b="0" dirty="0">
              <a:solidFill>
                <a:schemeClr val="tx1"/>
              </a:solidFill>
            </a:rPr>
            <a:t>US Homeownership is more symmetrical and consistent across the data points.</a:t>
          </a:r>
        </a:p>
      </dgm:t>
    </dgm:pt>
    <dgm:pt modelId="{D9268F1C-00A0-4830-B520-E74E8E8035C7}" type="parTrans" cxnId="{2CC1974A-9A79-4D3A-925A-C1708FCA5DD8}">
      <dgm:prSet/>
      <dgm:spPr/>
      <dgm:t>
        <a:bodyPr/>
        <a:lstStyle/>
        <a:p>
          <a:endParaRPr lang="en-US"/>
        </a:p>
      </dgm:t>
    </dgm:pt>
    <dgm:pt modelId="{D303B46F-3226-4988-B947-73F81F22AB35}" type="sibTrans" cxnId="{2CC1974A-9A79-4D3A-925A-C1708FCA5DD8}">
      <dgm:prSet/>
      <dgm:spPr/>
      <dgm:t>
        <a:bodyPr/>
        <a:lstStyle/>
        <a:p>
          <a:endParaRPr lang="en-US"/>
        </a:p>
      </dgm:t>
    </dgm:pt>
    <dgm:pt modelId="{AEED37F0-0478-4E73-9189-2733AD20D734}" type="pres">
      <dgm:prSet presAssocID="{64907FD8-741C-4E2D-8E0F-D355788B8DBE}" presName="Name0" presStyleCnt="0">
        <dgm:presLayoutVars>
          <dgm:dir/>
          <dgm:animLvl val="lvl"/>
          <dgm:resizeHandles val="exact"/>
        </dgm:presLayoutVars>
      </dgm:prSet>
      <dgm:spPr/>
    </dgm:pt>
    <dgm:pt modelId="{BD3F0460-5830-42DA-A3CB-1EB08343A455}" type="pres">
      <dgm:prSet presAssocID="{EFF1D13F-E87C-46F3-9F7D-624845DD53E3}" presName="boxAndChildren" presStyleCnt="0"/>
      <dgm:spPr/>
    </dgm:pt>
    <dgm:pt modelId="{25EBDC04-95F3-4780-96FC-FE54AEBE87F1}" type="pres">
      <dgm:prSet presAssocID="{EFF1D13F-E87C-46F3-9F7D-624845DD53E3}" presName="parentTextBox" presStyleLbl="node1" presStyleIdx="0" presStyleCnt="4"/>
      <dgm:spPr/>
    </dgm:pt>
    <dgm:pt modelId="{3A5BF7FE-3FC9-419D-A41F-EAE9917A4895}" type="pres">
      <dgm:prSet presAssocID="{BA0BFBF4-9345-4EC8-8DEE-BFE80E7114A1}" presName="sp" presStyleCnt="0"/>
      <dgm:spPr/>
    </dgm:pt>
    <dgm:pt modelId="{A7429804-E663-4F79-8852-926CC3F33D5F}" type="pres">
      <dgm:prSet presAssocID="{029C1BEB-BEDF-4C56-8DE2-84103DB10A48}" presName="arrowAndChildren" presStyleCnt="0"/>
      <dgm:spPr/>
    </dgm:pt>
    <dgm:pt modelId="{FF4D99DC-7F52-4F2D-99BB-4125500BD679}" type="pres">
      <dgm:prSet presAssocID="{029C1BEB-BEDF-4C56-8DE2-84103DB10A48}" presName="parentTextArrow" presStyleLbl="node1" presStyleIdx="1" presStyleCnt="4"/>
      <dgm:spPr/>
    </dgm:pt>
    <dgm:pt modelId="{82D8F334-3FA4-418B-BAD0-DE4C66B1F245}" type="pres">
      <dgm:prSet presAssocID="{F4E4A869-9854-4B71-BB8C-777A4D19C81A}" presName="sp" presStyleCnt="0"/>
      <dgm:spPr/>
    </dgm:pt>
    <dgm:pt modelId="{5803AB9D-7B1C-4E37-99F4-96C1890C461E}" type="pres">
      <dgm:prSet presAssocID="{B20DCF46-E380-4E56-A664-6EA76FD44C57}" presName="arrowAndChildren" presStyleCnt="0"/>
      <dgm:spPr/>
    </dgm:pt>
    <dgm:pt modelId="{F26E8DEB-DAA2-4E17-B8D4-0CD27BBDF2C0}" type="pres">
      <dgm:prSet presAssocID="{B20DCF46-E380-4E56-A664-6EA76FD44C57}" presName="parentTextArrow" presStyleLbl="node1" presStyleIdx="2" presStyleCnt="4"/>
      <dgm:spPr/>
    </dgm:pt>
    <dgm:pt modelId="{51315C82-CA22-4C24-9C11-2DE1F8F052D5}" type="pres">
      <dgm:prSet presAssocID="{1B26A4E3-FE9E-43AB-9444-2A12F3DDDA55}" presName="sp" presStyleCnt="0"/>
      <dgm:spPr/>
    </dgm:pt>
    <dgm:pt modelId="{1F89A8A6-B6A3-4C26-8BAE-DE8C1536AAD4}" type="pres">
      <dgm:prSet presAssocID="{7D89DA90-EEC7-479F-A09E-82AFA517F680}" presName="arrowAndChildren" presStyleCnt="0"/>
      <dgm:spPr/>
    </dgm:pt>
    <dgm:pt modelId="{E00136B5-556A-4389-BB90-D444BC2CD99A}" type="pres">
      <dgm:prSet presAssocID="{7D89DA90-EEC7-479F-A09E-82AFA517F680}" presName="parentTextArrow" presStyleLbl="node1" presStyleIdx="3" presStyleCnt="4"/>
      <dgm:spPr/>
    </dgm:pt>
  </dgm:ptLst>
  <dgm:cxnLst>
    <dgm:cxn modelId="{95956137-DF31-4E0B-9833-774D4CB85525}" type="presOf" srcId="{B20DCF46-E380-4E56-A664-6EA76FD44C57}" destId="{F26E8DEB-DAA2-4E17-B8D4-0CD27BBDF2C0}" srcOrd="0" destOrd="0" presId="urn:microsoft.com/office/officeart/2005/8/layout/process4"/>
    <dgm:cxn modelId="{2CC1974A-9A79-4D3A-925A-C1708FCA5DD8}" srcId="{64907FD8-741C-4E2D-8E0F-D355788B8DBE}" destId="{EFF1D13F-E87C-46F3-9F7D-624845DD53E3}" srcOrd="3" destOrd="0" parTransId="{D9268F1C-00A0-4830-B520-E74E8E8035C7}" sibTransId="{D303B46F-3226-4988-B947-73F81F22AB35}"/>
    <dgm:cxn modelId="{04D92C63-9C35-40DE-9F4E-F3360F11D14C}" type="presOf" srcId="{7D89DA90-EEC7-479F-A09E-82AFA517F680}" destId="{E00136B5-556A-4389-BB90-D444BC2CD99A}" srcOrd="0" destOrd="0" presId="urn:microsoft.com/office/officeart/2005/8/layout/process4"/>
    <dgm:cxn modelId="{49FC1073-D023-4561-88EA-865B12F3E076}" srcId="{64907FD8-741C-4E2D-8E0F-D355788B8DBE}" destId="{B20DCF46-E380-4E56-A664-6EA76FD44C57}" srcOrd="1" destOrd="0" parTransId="{B2B61E54-D169-4F54-9B15-60ED67D95BEF}" sibTransId="{F4E4A869-9854-4B71-BB8C-777A4D19C81A}"/>
    <dgm:cxn modelId="{2EB72A74-8857-4758-ACEF-C9D369D01293}" type="presOf" srcId="{64907FD8-741C-4E2D-8E0F-D355788B8DBE}" destId="{AEED37F0-0478-4E73-9189-2733AD20D734}" srcOrd="0" destOrd="0" presId="urn:microsoft.com/office/officeart/2005/8/layout/process4"/>
    <dgm:cxn modelId="{2D018D77-EFED-45A4-B557-9BFCBCECA6CC}" srcId="{64907FD8-741C-4E2D-8E0F-D355788B8DBE}" destId="{029C1BEB-BEDF-4C56-8DE2-84103DB10A48}" srcOrd="2" destOrd="0" parTransId="{AAEF5001-87AE-4B1C-B52B-4CC308B5DA81}" sibTransId="{BA0BFBF4-9345-4EC8-8DEE-BFE80E7114A1}"/>
    <dgm:cxn modelId="{9B3DAF78-F68F-4EB8-BD55-141D5CCB94A8}" type="presOf" srcId="{EFF1D13F-E87C-46F3-9F7D-624845DD53E3}" destId="{25EBDC04-95F3-4780-96FC-FE54AEBE87F1}" srcOrd="0" destOrd="0" presId="urn:microsoft.com/office/officeart/2005/8/layout/process4"/>
    <dgm:cxn modelId="{F4BF82BD-FF62-4A84-B3E0-2EBCF72F6FED}" type="presOf" srcId="{029C1BEB-BEDF-4C56-8DE2-84103DB10A48}" destId="{FF4D99DC-7F52-4F2D-99BB-4125500BD679}" srcOrd="0" destOrd="0" presId="urn:microsoft.com/office/officeart/2005/8/layout/process4"/>
    <dgm:cxn modelId="{DF52C5EC-A98C-4545-8F14-AAB6C70E8AE0}" srcId="{64907FD8-741C-4E2D-8E0F-D355788B8DBE}" destId="{7D89DA90-EEC7-479F-A09E-82AFA517F680}" srcOrd="0" destOrd="0" parTransId="{C08ACF07-0F20-44E6-9DFC-CD75FD32981C}" sibTransId="{1B26A4E3-FE9E-43AB-9444-2A12F3DDDA55}"/>
    <dgm:cxn modelId="{C0B58C71-4A0D-4598-B315-9F27E8B67D9D}" type="presParOf" srcId="{AEED37F0-0478-4E73-9189-2733AD20D734}" destId="{BD3F0460-5830-42DA-A3CB-1EB08343A455}" srcOrd="0" destOrd="0" presId="urn:microsoft.com/office/officeart/2005/8/layout/process4"/>
    <dgm:cxn modelId="{98A3A309-FF5A-4BE1-A04A-84FFB6589B9E}" type="presParOf" srcId="{BD3F0460-5830-42DA-A3CB-1EB08343A455}" destId="{25EBDC04-95F3-4780-96FC-FE54AEBE87F1}" srcOrd="0" destOrd="0" presId="urn:microsoft.com/office/officeart/2005/8/layout/process4"/>
    <dgm:cxn modelId="{A671CF74-BCD1-4D20-ABA7-384AA465A859}" type="presParOf" srcId="{AEED37F0-0478-4E73-9189-2733AD20D734}" destId="{3A5BF7FE-3FC9-419D-A41F-EAE9917A4895}" srcOrd="1" destOrd="0" presId="urn:microsoft.com/office/officeart/2005/8/layout/process4"/>
    <dgm:cxn modelId="{B6432BF7-FF22-49D8-829D-91B6E0DD3054}" type="presParOf" srcId="{AEED37F0-0478-4E73-9189-2733AD20D734}" destId="{A7429804-E663-4F79-8852-926CC3F33D5F}" srcOrd="2" destOrd="0" presId="urn:microsoft.com/office/officeart/2005/8/layout/process4"/>
    <dgm:cxn modelId="{7FF60D86-4553-4F5E-9EC0-462A78C0DE45}" type="presParOf" srcId="{A7429804-E663-4F79-8852-926CC3F33D5F}" destId="{FF4D99DC-7F52-4F2D-99BB-4125500BD679}" srcOrd="0" destOrd="0" presId="urn:microsoft.com/office/officeart/2005/8/layout/process4"/>
    <dgm:cxn modelId="{C9DAD3DB-7462-4D2A-BFD5-B20FE05C060B}" type="presParOf" srcId="{AEED37F0-0478-4E73-9189-2733AD20D734}" destId="{82D8F334-3FA4-418B-BAD0-DE4C66B1F245}" srcOrd="3" destOrd="0" presId="urn:microsoft.com/office/officeart/2005/8/layout/process4"/>
    <dgm:cxn modelId="{0D090E61-53A1-4A21-9144-7915851D0ADD}" type="presParOf" srcId="{AEED37F0-0478-4E73-9189-2733AD20D734}" destId="{5803AB9D-7B1C-4E37-99F4-96C1890C461E}" srcOrd="4" destOrd="0" presId="urn:microsoft.com/office/officeart/2005/8/layout/process4"/>
    <dgm:cxn modelId="{4BB798DB-C923-4B18-BB9B-A8E519FA7655}" type="presParOf" srcId="{5803AB9D-7B1C-4E37-99F4-96C1890C461E}" destId="{F26E8DEB-DAA2-4E17-B8D4-0CD27BBDF2C0}" srcOrd="0" destOrd="0" presId="urn:microsoft.com/office/officeart/2005/8/layout/process4"/>
    <dgm:cxn modelId="{1F5E1804-2FE2-4CE5-B2D5-1B5C80BC56F0}" type="presParOf" srcId="{AEED37F0-0478-4E73-9189-2733AD20D734}" destId="{51315C82-CA22-4C24-9C11-2DE1F8F052D5}" srcOrd="5" destOrd="0" presId="urn:microsoft.com/office/officeart/2005/8/layout/process4"/>
    <dgm:cxn modelId="{EAC2ECEA-3FFA-4BCC-BE6A-E8CB7A95DBE7}" type="presParOf" srcId="{AEED37F0-0478-4E73-9189-2733AD20D734}" destId="{1F89A8A6-B6A3-4C26-8BAE-DE8C1536AAD4}" srcOrd="6" destOrd="0" presId="urn:microsoft.com/office/officeart/2005/8/layout/process4"/>
    <dgm:cxn modelId="{3A2BBCBA-C23D-4B6D-AB6A-46B487C85C8D}" type="presParOf" srcId="{1F89A8A6-B6A3-4C26-8BAE-DE8C1536AAD4}" destId="{E00136B5-556A-4389-BB90-D444BC2CD99A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3094EAE-9CB6-4439-907D-340C68E26EC0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B802109-175C-4DCC-91CE-F4F0CBB8A3F1}">
      <dgm:prSet/>
      <dgm:spPr/>
      <dgm:t>
        <a:bodyPr/>
        <a:lstStyle/>
        <a:p>
          <a:r>
            <a:rPr lang="en-US" b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States in the </a:t>
          </a:r>
          <a:r>
            <a:rPr 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Northeast and Midwest </a:t>
          </a:r>
          <a:r>
            <a:rPr lang="en-US" b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regions generally show higher education rates</a:t>
          </a:r>
        </a:p>
      </dgm:t>
    </dgm:pt>
    <dgm:pt modelId="{1E72A4CF-3313-4CC5-AD01-E5F5609ABE3F}" type="parTrans" cxnId="{8299747F-B656-4AF5-9C2A-354CDD84D03F}">
      <dgm:prSet/>
      <dgm:spPr/>
      <dgm:t>
        <a:bodyPr/>
        <a:lstStyle/>
        <a:p>
          <a:endParaRPr lang="en-US"/>
        </a:p>
      </dgm:t>
    </dgm:pt>
    <dgm:pt modelId="{54B19A8D-8516-4482-8136-CA443B2B3DAC}" type="sibTrans" cxnId="{8299747F-B656-4AF5-9C2A-354CDD84D03F}">
      <dgm:prSet/>
      <dgm:spPr/>
      <dgm:t>
        <a:bodyPr/>
        <a:lstStyle/>
        <a:p>
          <a:endParaRPr lang="en-US"/>
        </a:p>
      </dgm:t>
    </dgm:pt>
    <dgm:pt modelId="{EB2BF782-D1C3-4FE8-B8D2-8D36EA134BB5}">
      <dgm:prSet/>
      <dgm:spPr/>
      <dgm:t>
        <a:bodyPr/>
        <a:lstStyle/>
        <a:p>
          <a:r>
            <a:rPr lang="en-US" b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The </a:t>
          </a:r>
          <a:r>
            <a:rPr 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Southern</a:t>
          </a:r>
          <a:r>
            <a:rPr lang="en-US" b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regions tend to have lower average higher education rates</a:t>
          </a:r>
        </a:p>
      </dgm:t>
    </dgm:pt>
    <dgm:pt modelId="{23F72C1F-35C3-4B33-A8EA-AA0AC91C6297}" type="parTrans" cxnId="{BB60B1CD-9EE7-472D-BAAF-607C3B9BB9BA}">
      <dgm:prSet/>
      <dgm:spPr/>
      <dgm:t>
        <a:bodyPr/>
        <a:lstStyle/>
        <a:p>
          <a:endParaRPr lang="en-US"/>
        </a:p>
      </dgm:t>
    </dgm:pt>
    <dgm:pt modelId="{A55B9E37-501A-49EA-B7FA-4528C313F83D}" type="sibTrans" cxnId="{BB60B1CD-9EE7-472D-BAAF-607C3B9BB9BA}">
      <dgm:prSet/>
      <dgm:spPr/>
      <dgm:t>
        <a:bodyPr/>
        <a:lstStyle/>
        <a:p>
          <a:endParaRPr lang="en-US"/>
        </a:p>
      </dgm:t>
    </dgm:pt>
    <dgm:pt modelId="{49648596-24F1-445C-B2E8-B2DE5151CD33}">
      <dgm:prSet/>
      <dgm:spPr/>
      <dgm:t>
        <a:bodyPr/>
        <a:lstStyle/>
        <a:p>
          <a:r>
            <a:rPr 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South, North and Midwest </a:t>
          </a:r>
          <a:r>
            <a:rPr lang="en-US" b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regions typically having higher home ownership rates compared to </a:t>
          </a:r>
          <a:r>
            <a:rPr 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the West and Pacific</a:t>
          </a:r>
        </a:p>
      </dgm:t>
    </dgm:pt>
    <dgm:pt modelId="{410EECB4-62FD-4679-BBC4-BC8A73B7F8F5}" type="parTrans" cxnId="{0EBC0E0D-FB73-4830-A17B-40AB39301FBD}">
      <dgm:prSet/>
      <dgm:spPr/>
      <dgm:t>
        <a:bodyPr/>
        <a:lstStyle/>
        <a:p>
          <a:endParaRPr lang="en-US"/>
        </a:p>
      </dgm:t>
    </dgm:pt>
    <dgm:pt modelId="{D477A73E-C030-4152-9A73-4433011A401B}" type="sibTrans" cxnId="{0EBC0E0D-FB73-4830-A17B-40AB39301FBD}">
      <dgm:prSet/>
      <dgm:spPr/>
      <dgm:t>
        <a:bodyPr/>
        <a:lstStyle/>
        <a:p>
          <a:endParaRPr lang="en-US"/>
        </a:p>
      </dgm:t>
    </dgm:pt>
    <dgm:pt modelId="{E21F2487-D26D-42EA-8952-B3F321D5DD67}">
      <dgm:prSet/>
      <dgm:spPr/>
      <dgm:t>
        <a:bodyPr/>
        <a:lstStyle/>
        <a:p>
          <a:r>
            <a:rPr lang="en-US" b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The </a:t>
          </a:r>
          <a:r>
            <a:rPr 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South</a:t>
          </a:r>
          <a:r>
            <a:rPr lang="en-US" b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shows higher home ownership rates but lower higher education rates.</a:t>
          </a:r>
        </a:p>
      </dgm:t>
    </dgm:pt>
    <dgm:pt modelId="{0D40248F-0447-4682-BA86-DCDBC8B007AF}" type="parTrans" cxnId="{9AA2C4A3-F07A-4224-A5A3-D73297B210AF}">
      <dgm:prSet/>
      <dgm:spPr/>
      <dgm:t>
        <a:bodyPr/>
        <a:lstStyle/>
        <a:p>
          <a:endParaRPr lang="en-US"/>
        </a:p>
      </dgm:t>
    </dgm:pt>
    <dgm:pt modelId="{8997428E-AD05-46B0-9A1C-AEACBA86F104}" type="sibTrans" cxnId="{9AA2C4A3-F07A-4224-A5A3-D73297B210AF}">
      <dgm:prSet/>
      <dgm:spPr/>
      <dgm:t>
        <a:bodyPr/>
        <a:lstStyle/>
        <a:p>
          <a:endParaRPr lang="en-US"/>
        </a:p>
      </dgm:t>
    </dgm:pt>
    <dgm:pt modelId="{89D92858-6B14-4E79-A1FA-DB30D405AD62}" type="pres">
      <dgm:prSet presAssocID="{53094EAE-9CB6-4439-907D-340C68E26EC0}" presName="Name0" presStyleCnt="0">
        <dgm:presLayoutVars>
          <dgm:chMax val="7"/>
          <dgm:chPref val="7"/>
          <dgm:dir/>
        </dgm:presLayoutVars>
      </dgm:prSet>
      <dgm:spPr/>
    </dgm:pt>
    <dgm:pt modelId="{947B02CC-F65C-4C56-A11C-184EEB0B8D51}" type="pres">
      <dgm:prSet presAssocID="{53094EAE-9CB6-4439-907D-340C68E26EC0}" presName="Name1" presStyleCnt="0"/>
      <dgm:spPr/>
    </dgm:pt>
    <dgm:pt modelId="{FA2CC34E-2F52-41B6-983A-7312320B9EFD}" type="pres">
      <dgm:prSet presAssocID="{53094EAE-9CB6-4439-907D-340C68E26EC0}" presName="cycle" presStyleCnt="0"/>
      <dgm:spPr/>
    </dgm:pt>
    <dgm:pt modelId="{97AAE6CF-5669-4F70-80A1-2A7F842ABF10}" type="pres">
      <dgm:prSet presAssocID="{53094EAE-9CB6-4439-907D-340C68E26EC0}" presName="srcNode" presStyleLbl="node1" presStyleIdx="0" presStyleCnt="4"/>
      <dgm:spPr/>
    </dgm:pt>
    <dgm:pt modelId="{513B8FF8-43E9-45DD-B483-CE7874AE9101}" type="pres">
      <dgm:prSet presAssocID="{53094EAE-9CB6-4439-907D-340C68E26EC0}" presName="conn" presStyleLbl="parChTrans1D2" presStyleIdx="0" presStyleCnt="1"/>
      <dgm:spPr/>
    </dgm:pt>
    <dgm:pt modelId="{9384E0AA-7418-4923-AED3-6A64E36050B2}" type="pres">
      <dgm:prSet presAssocID="{53094EAE-9CB6-4439-907D-340C68E26EC0}" presName="extraNode" presStyleLbl="node1" presStyleIdx="0" presStyleCnt="4"/>
      <dgm:spPr/>
    </dgm:pt>
    <dgm:pt modelId="{E3F0875F-7E3B-4E99-9B00-B33BE490B827}" type="pres">
      <dgm:prSet presAssocID="{53094EAE-9CB6-4439-907D-340C68E26EC0}" presName="dstNode" presStyleLbl="node1" presStyleIdx="0" presStyleCnt="4"/>
      <dgm:spPr/>
    </dgm:pt>
    <dgm:pt modelId="{4D5E4FF2-7B69-4F34-8307-4789F17715E8}" type="pres">
      <dgm:prSet presAssocID="{7B802109-175C-4DCC-91CE-F4F0CBB8A3F1}" presName="text_1" presStyleLbl="node1" presStyleIdx="0" presStyleCnt="4">
        <dgm:presLayoutVars>
          <dgm:bulletEnabled val="1"/>
        </dgm:presLayoutVars>
      </dgm:prSet>
      <dgm:spPr/>
    </dgm:pt>
    <dgm:pt modelId="{F45D64AF-655C-45F7-9C94-A01F83622766}" type="pres">
      <dgm:prSet presAssocID="{7B802109-175C-4DCC-91CE-F4F0CBB8A3F1}" presName="accent_1" presStyleCnt="0"/>
      <dgm:spPr/>
    </dgm:pt>
    <dgm:pt modelId="{E07632EC-D411-40AE-9AC1-9C17EDD2B786}" type="pres">
      <dgm:prSet presAssocID="{7B802109-175C-4DCC-91CE-F4F0CBB8A3F1}" presName="accentRepeatNode" presStyleLbl="solidFgAcc1" presStyleIdx="0" presStyleCnt="4"/>
      <dgm:spPr/>
    </dgm:pt>
    <dgm:pt modelId="{B22528BF-EB68-487D-A7BD-144F11A7D14D}" type="pres">
      <dgm:prSet presAssocID="{EB2BF782-D1C3-4FE8-B8D2-8D36EA134BB5}" presName="text_2" presStyleLbl="node1" presStyleIdx="1" presStyleCnt="4">
        <dgm:presLayoutVars>
          <dgm:bulletEnabled val="1"/>
        </dgm:presLayoutVars>
      </dgm:prSet>
      <dgm:spPr/>
    </dgm:pt>
    <dgm:pt modelId="{0D44E780-407A-4B1D-9722-CFAE3B9AD723}" type="pres">
      <dgm:prSet presAssocID="{EB2BF782-D1C3-4FE8-B8D2-8D36EA134BB5}" presName="accent_2" presStyleCnt="0"/>
      <dgm:spPr/>
    </dgm:pt>
    <dgm:pt modelId="{137D308D-6B62-4DA7-82C0-7911D56272F3}" type="pres">
      <dgm:prSet presAssocID="{EB2BF782-D1C3-4FE8-B8D2-8D36EA134BB5}" presName="accentRepeatNode" presStyleLbl="solidFgAcc1" presStyleIdx="1" presStyleCnt="4"/>
      <dgm:spPr/>
    </dgm:pt>
    <dgm:pt modelId="{AC23D2E2-1C9C-4DFE-AA34-93FC7053DE5D}" type="pres">
      <dgm:prSet presAssocID="{49648596-24F1-445C-B2E8-B2DE5151CD33}" presName="text_3" presStyleLbl="node1" presStyleIdx="2" presStyleCnt="4">
        <dgm:presLayoutVars>
          <dgm:bulletEnabled val="1"/>
        </dgm:presLayoutVars>
      </dgm:prSet>
      <dgm:spPr/>
    </dgm:pt>
    <dgm:pt modelId="{CE16A692-DDFF-4718-BB10-F87786D4D6CD}" type="pres">
      <dgm:prSet presAssocID="{49648596-24F1-445C-B2E8-B2DE5151CD33}" presName="accent_3" presStyleCnt="0"/>
      <dgm:spPr/>
    </dgm:pt>
    <dgm:pt modelId="{D263B287-6BF9-47F0-A4BE-A98EE8BB8D1F}" type="pres">
      <dgm:prSet presAssocID="{49648596-24F1-445C-B2E8-B2DE5151CD33}" presName="accentRepeatNode" presStyleLbl="solidFgAcc1" presStyleIdx="2" presStyleCnt="4"/>
      <dgm:spPr/>
    </dgm:pt>
    <dgm:pt modelId="{7A91AC0D-FC28-4DEC-917B-4A3EB68C4433}" type="pres">
      <dgm:prSet presAssocID="{E21F2487-D26D-42EA-8952-B3F321D5DD67}" presName="text_4" presStyleLbl="node1" presStyleIdx="3" presStyleCnt="4">
        <dgm:presLayoutVars>
          <dgm:bulletEnabled val="1"/>
        </dgm:presLayoutVars>
      </dgm:prSet>
      <dgm:spPr/>
    </dgm:pt>
    <dgm:pt modelId="{63757A57-E691-4211-9B0D-21D9BCBC24AA}" type="pres">
      <dgm:prSet presAssocID="{E21F2487-D26D-42EA-8952-B3F321D5DD67}" presName="accent_4" presStyleCnt="0"/>
      <dgm:spPr/>
    </dgm:pt>
    <dgm:pt modelId="{0B5DFD2E-834C-462F-855C-95031E97A110}" type="pres">
      <dgm:prSet presAssocID="{E21F2487-D26D-42EA-8952-B3F321D5DD67}" presName="accentRepeatNode" presStyleLbl="solidFgAcc1" presStyleIdx="3" presStyleCnt="4"/>
      <dgm:spPr/>
    </dgm:pt>
  </dgm:ptLst>
  <dgm:cxnLst>
    <dgm:cxn modelId="{0EBC0E0D-FB73-4830-A17B-40AB39301FBD}" srcId="{53094EAE-9CB6-4439-907D-340C68E26EC0}" destId="{49648596-24F1-445C-B2E8-B2DE5151CD33}" srcOrd="2" destOrd="0" parTransId="{410EECB4-62FD-4679-BBC4-BC8A73B7F8F5}" sibTransId="{D477A73E-C030-4152-9A73-4433011A401B}"/>
    <dgm:cxn modelId="{A6F0D71C-48A5-4735-AAE7-9B1E04A1FECF}" type="presOf" srcId="{53094EAE-9CB6-4439-907D-340C68E26EC0}" destId="{89D92858-6B14-4E79-A1FA-DB30D405AD62}" srcOrd="0" destOrd="0" presId="urn:microsoft.com/office/officeart/2008/layout/VerticalCurvedList"/>
    <dgm:cxn modelId="{F299F429-AF35-4A28-B92C-1E7095ED6776}" type="presOf" srcId="{EB2BF782-D1C3-4FE8-B8D2-8D36EA134BB5}" destId="{B22528BF-EB68-487D-A7BD-144F11A7D14D}" srcOrd="0" destOrd="0" presId="urn:microsoft.com/office/officeart/2008/layout/VerticalCurvedList"/>
    <dgm:cxn modelId="{1F986936-D609-402A-8227-800A4F3B307E}" type="presOf" srcId="{49648596-24F1-445C-B2E8-B2DE5151CD33}" destId="{AC23D2E2-1C9C-4DFE-AA34-93FC7053DE5D}" srcOrd="0" destOrd="0" presId="urn:microsoft.com/office/officeart/2008/layout/VerticalCurvedList"/>
    <dgm:cxn modelId="{907C4E61-CD8A-493A-8674-65E5C44FF2D7}" type="presOf" srcId="{7B802109-175C-4DCC-91CE-F4F0CBB8A3F1}" destId="{4D5E4FF2-7B69-4F34-8307-4789F17715E8}" srcOrd="0" destOrd="0" presId="urn:microsoft.com/office/officeart/2008/layout/VerticalCurvedList"/>
    <dgm:cxn modelId="{8299747F-B656-4AF5-9C2A-354CDD84D03F}" srcId="{53094EAE-9CB6-4439-907D-340C68E26EC0}" destId="{7B802109-175C-4DCC-91CE-F4F0CBB8A3F1}" srcOrd="0" destOrd="0" parTransId="{1E72A4CF-3313-4CC5-AD01-E5F5609ABE3F}" sibTransId="{54B19A8D-8516-4482-8136-CA443B2B3DAC}"/>
    <dgm:cxn modelId="{9AA2C4A3-F07A-4224-A5A3-D73297B210AF}" srcId="{53094EAE-9CB6-4439-907D-340C68E26EC0}" destId="{E21F2487-D26D-42EA-8952-B3F321D5DD67}" srcOrd="3" destOrd="0" parTransId="{0D40248F-0447-4682-BA86-DCDBC8B007AF}" sibTransId="{8997428E-AD05-46B0-9A1C-AEACBA86F104}"/>
    <dgm:cxn modelId="{BB60B1CD-9EE7-472D-BAAF-607C3B9BB9BA}" srcId="{53094EAE-9CB6-4439-907D-340C68E26EC0}" destId="{EB2BF782-D1C3-4FE8-B8D2-8D36EA134BB5}" srcOrd="1" destOrd="0" parTransId="{23F72C1F-35C3-4B33-A8EA-AA0AC91C6297}" sibTransId="{A55B9E37-501A-49EA-B7FA-4528C313F83D}"/>
    <dgm:cxn modelId="{1EE7F9E1-7C0F-4E16-9B5F-BF40E280F3BD}" type="presOf" srcId="{E21F2487-D26D-42EA-8952-B3F321D5DD67}" destId="{7A91AC0D-FC28-4DEC-917B-4A3EB68C4433}" srcOrd="0" destOrd="0" presId="urn:microsoft.com/office/officeart/2008/layout/VerticalCurvedList"/>
    <dgm:cxn modelId="{E7D8A5FA-427C-4075-8C76-6B9C38578C90}" type="presOf" srcId="{54B19A8D-8516-4482-8136-CA443B2B3DAC}" destId="{513B8FF8-43E9-45DD-B483-CE7874AE9101}" srcOrd="0" destOrd="0" presId="urn:microsoft.com/office/officeart/2008/layout/VerticalCurvedList"/>
    <dgm:cxn modelId="{0E1FBCFE-9BB1-4D24-9E70-5CFD97A60774}" type="presParOf" srcId="{89D92858-6B14-4E79-A1FA-DB30D405AD62}" destId="{947B02CC-F65C-4C56-A11C-184EEB0B8D51}" srcOrd="0" destOrd="0" presId="urn:microsoft.com/office/officeart/2008/layout/VerticalCurvedList"/>
    <dgm:cxn modelId="{3267F9CF-6325-4E72-8441-6B2DE70B6BFB}" type="presParOf" srcId="{947B02CC-F65C-4C56-A11C-184EEB0B8D51}" destId="{FA2CC34E-2F52-41B6-983A-7312320B9EFD}" srcOrd="0" destOrd="0" presId="urn:microsoft.com/office/officeart/2008/layout/VerticalCurvedList"/>
    <dgm:cxn modelId="{C01E5539-1DBE-4838-95D0-0ECC354B3A0D}" type="presParOf" srcId="{FA2CC34E-2F52-41B6-983A-7312320B9EFD}" destId="{97AAE6CF-5669-4F70-80A1-2A7F842ABF10}" srcOrd="0" destOrd="0" presId="urn:microsoft.com/office/officeart/2008/layout/VerticalCurvedList"/>
    <dgm:cxn modelId="{3E105268-351E-4B65-A917-F5A06B1C685B}" type="presParOf" srcId="{FA2CC34E-2F52-41B6-983A-7312320B9EFD}" destId="{513B8FF8-43E9-45DD-B483-CE7874AE9101}" srcOrd="1" destOrd="0" presId="urn:microsoft.com/office/officeart/2008/layout/VerticalCurvedList"/>
    <dgm:cxn modelId="{3F8935FF-303C-4B81-BD9D-49D78DA7E34F}" type="presParOf" srcId="{FA2CC34E-2F52-41B6-983A-7312320B9EFD}" destId="{9384E0AA-7418-4923-AED3-6A64E36050B2}" srcOrd="2" destOrd="0" presId="urn:microsoft.com/office/officeart/2008/layout/VerticalCurvedList"/>
    <dgm:cxn modelId="{9F647423-A5EA-4156-8B6A-837A666FE5C0}" type="presParOf" srcId="{FA2CC34E-2F52-41B6-983A-7312320B9EFD}" destId="{E3F0875F-7E3B-4E99-9B00-B33BE490B827}" srcOrd="3" destOrd="0" presId="urn:microsoft.com/office/officeart/2008/layout/VerticalCurvedList"/>
    <dgm:cxn modelId="{4DBB6E27-09EB-40D7-BD73-0E64BF71C8BA}" type="presParOf" srcId="{947B02CC-F65C-4C56-A11C-184EEB0B8D51}" destId="{4D5E4FF2-7B69-4F34-8307-4789F17715E8}" srcOrd="1" destOrd="0" presId="urn:microsoft.com/office/officeart/2008/layout/VerticalCurvedList"/>
    <dgm:cxn modelId="{4E74B5BA-BAF6-42E6-8F91-14FD70B503C3}" type="presParOf" srcId="{947B02CC-F65C-4C56-A11C-184EEB0B8D51}" destId="{F45D64AF-655C-45F7-9C94-A01F83622766}" srcOrd="2" destOrd="0" presId="urn:microsoft.com/office/officeart/2008/layout/VerticalCurvedList"/>
    <dgm:cxn modelId="{8A8E1396-7157-45EB-9F96-9FFC333BBD72}" type="presParOf" srcId="{F45D64AF-655C-45F7-9C94-A01F83622766}" destId="{E07632EC-D411-40AE-9AC1-9C17EDD2B786}" srcOrd="0" destOrd="0" presId="urn:microsoft.com/office/officeart/2008/layout/VerticalCurvedList"/>
    <dgm:cxn modelId="{8BFA89F4-5BFC-4DC9-8897-55D989FA1763}" type="presParOf" srcId="{947B02CC-F65C-4C56-A11C-184EEB0B8D51}" destId="{B22528BF-EB68-487D-A7BD-144F11A7D14D}" srcOrd="3" destOrd="0" presId="urn:microsoft.com/office/officeart/2008/layout/VerticalCurvedList"/>
    <dgm:cxn modelId="{B7B60CC8-5D22-42F1-90CD-F2024F89A930}" type="presParOf" srcId="{947B02CC-F65C-4C56-A11C-184EEB0B8D51}" destId="{0D44E780-407A-4B1D-9722-CFAE3B9AD723}" srcOrd="4" destOrd="0" presId="urn:microsoft.com/office/officeart/2008/layout/VerticalCurvedList"/>
    <dgm:cxn modelId="{B51CBBFD-8AA6-4EEC-B482-1F3ECB9321B5}" type="presParOf" srcId="{0D44E780-407A-4B1D-9722-CFAE3B9AD723}" destId="{137D308D-6B62-4DA7-82C0-7911D56272F3}" srcOrd="0" destOrd="0" presId="urn:microsoft.com/office/officeart/2008/layout/VerticalCurvedList"/>
    <dgm:cxn modelId="{C73CABEB-1968-4C17-97C0-DE096778B292}" type="presParOf" srcId="{947B02CC-F65C-4C56-A11C-184EEB0B8D51}" destId="{AC23D2E2-1C9C-4DFE-AA34-93FC7053DE5D}" srcOrd="5" destOrd="0" presId="urn:microsoft.com/office/officeart/2008/layout/VerticalCurvedList"/>
    <dgm:cxn modelId="{200966D0-553E-45E5-AC1A-CFB5E4422B09}" type="presParOf" srcId="{947B02CC-F65C-4C56-A11C-184EEB0B8D51}" destId="{CE16A692-DDFF-4718-BB10-F87786D4D6CD}" srcOrd="6" destOrd="0" presId="urn:microsoft.com/office/officeart/2008/layout/VerticalCurvedList"/>
    <dgm:cxn modelId="{8B8EB273-65EC-4C5F-B5D3-016E28F800B0}" type="presParOf" srcId="{CE16A692-DDFF-4718-BB10-F87786D4D6CD}" destId="{D263B287-6BF9-47F0-A4BE-A98EE8BB8D1F}" srcOrd="0" destOrd="0" presId="urn:microsoft.com/office/officeart/2008/layout/VerticalCurvedList"/>
    <dgm:cxn modelId="{F6684199-E067-48F8-8BC7-D8A31584DB70}" type="presParOf" srcId="{947B02CC-F65C-4C56-A11C-184EEB0B8D51}" destId="{7A91AC0D-FC28-4DEC-917B-4A3EB68C4433}" srcOrd="7" destOrd="0" presId="urn:microsoft.com/office/officeart/2008/layout/VerticalCurvedList"/>
    <dgm:cxn modelId="{7A7B9884-563A-4410-A97A-B565E5863D33}" type="presParOf" srcId="{947B02CC-F65C-4C56-A11C-184EEB0B8D51}" destId="{63757A57-E691-4211-9B0D-21D9BCBC24AA}" srcOrd="8" destOrd="0" presId="urn:microsoft.com/office/officeart/2008/layout/VerticalCurvedList"/>
    <dgm:cxn modelId="{EC7D5353-CB4F-4814-889F-12FDCBC75F98}" type="presParOf" srcId="{63757A57-E691-4211-9B0D-21D9BCBC24AA}" destId="{0B5DFD2E-834C-462F-855C-95031E97A110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FD53977-8E6A-4D62-BE3E-4D3E02786190}">
      <dsp:nvSpPr>
        <dsp:cNvPr id="0" name=""/>
        <dsp:cNvSpPr/>
      </dsp:nvSpPr>
      <dsp:spPr>
        <a:xfrm>
          <a:off x="3273266" y="1946"/>
          <a:ext cx="3682424" cy="315798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solidFill>
                <a:schemeClr val="tx1"/>
              </a:solidFill>
              <a:latin typeface="Amasis MT Pro Black" panose="02040A04050005020304" pitchFamily="18" charset="0"/>
              <a:ea typeface="ADLaM Display" panose="020F0502020204030204" pitchFamily="2" charset="0"/>
              <a:cs typeface="Times New Roman" panose="02020603050405020304" pitchFamily="18" charset="0"/>
            </a:rPr>
            <a:t>Peaks</a:t>
          </a:r>
          <a:r>
            <a:rPr lang="en-US" sz="1000" b="1" kern="1200" dirty="0">
              <a:solidFill>
                <a:schemeClr val="tx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rPr>
            <a:t>:</a:t>
          </a:r>
        </a:p>
      </dsp:txBody>
      <dsp:txXfrm>
        <a:off x="3288682" y="17362"/>
        <a:ext cx="3651592" cy="284966"/>
      </dsp:txXfrm>
    </dsp:sp>
    <dsp:sp modelId="{EA86D7C3-8C0E-4033-AA31-82B3226871AE}">
      <dsp:nvSpPr>
        <dsp:cNvPr id="0" name=""/>
        <dsp:cNvSpPr/>
      </dsp:nvSpPr>
      <dsp:spPr>
        <a:xfrm>
          <a:off x="3273266" y="333534"/>
          <a:ext cx="3682424" cy="315798"/>
        </a:xfrm>
        <a:prstGeom prst="roundRect">
          <a:avLst/>
        </a:prstGeom>
        <a:gradFill rotWithShape="0">
          <a:gsLst>
            <a:gs pos="0">
              <a:schemeClr val="accent3">
                <a:hueOff val="162236"/>
                <a:satOff val="-3018"/>
                <a:lumOff val="-91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162236"/>
                <a:satOff val="-3018"/>
                <a:lumOff val="-91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162236"/>
                <a:satOff val="-3018"/>
                <a:lumOff val="-91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Home ownership: peaks at around 2006</a:t>
          </a:r>
        </a:p>
      </dsp:txBody>
      <dsp:txXfrm>
        <a:off x="3288682" y="348950"/>
        <a:ext cx="3651592" cy="284966"/>
      </dsp:txXfrm>
    </dsp:sp>
    <dsp:sp modelId="{BD05D376-87D9-4E62-BB66-D489DEB04FE6}">
      <dsp:nvSpPr>
        <dsp:cNvPr id="0" name=""/>
        <dsp:cNvSpPr/>
      </dsp:nvSpPr>
      <dsp:spPr>
        <a:xfrm>
          <a:off x="3273266" y="665122"/>
          <a:ext cx="3682424" cy="315798"/>
        </a:xfrm>
        <a:prstGeom prst="roundRect">
          <a:avLst/>
        </a:prstGeom>
        <a:gradFill rotWithShape="0">
          <a:gsLst>
            <a:gs pos="0">
              <a:schemeClr val="accent3">
                <a:hueOff val="324471"/>
                <a:satOff val="-6036"/>
                <a:lumOff val="-183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324471"/>
                <a:satOff val="-6036"/>
                <a:lumOff val="-183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324471"/>
                <a:satOff val="-6036"/>
                <a:lumOff val="-183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Higher education: peaks at around 2020</a:t>
          </a:r>
        </a:p>
      </dsp:txBody>
      <dsp:txXfrm>
        <a:off x="3288682" y="680538"/>
        <a:ext cx="3651592" cy="284966"/>
      </dsp:txXfrm>
    </dsp:sp>
    <dsp:sp modelId="{4F886191-C597-4726-8D3A-9219998F700F}">
      <dsp:nvSpPr>
        <dsp:cNvPr id="0" name=""/>
        <dsp:cNvSpPr/>
      </dsp:nvSpPr>
      <dsp:spPr>
        <a:xfrm>
          <a:off x="3273266" y="996710"/>
          <a:ext cx="3682424" cy="315798"/>
        </a:xfrm>
        <a:prstGeom prst="roundRect">
          <a:avLst/>
        </a:prstGeom>
        <a:gradFill rotWithShape="0">
          <a:gsLst>
            <a:gs pos="0">
              <a:schemeClr val="accent3">
                <a:hueOff val="486707"/>
                <a:satOff val="-9055"/>
                <a:lumOff val="-274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486707"/>
                <a:satOff val="-9055"/>
                <a:lumOff val="-274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486707"/>
                <a:satOff val="-9055"/>
                <a:lumOff val="-274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solidFill>
                <a:schemeClr val="tx1"/>
              </a:solidFill>
              <a:latin typeface="Amasis MT Pro Black" panose="02040A04050005020304" pitchFamily="18" charset="0"/>
              <a:ea typeface="ADLaM Display" panose="020F0502020204030204" pitchFamily="2" charset="0"/>
              <a:cs typeface="Times New Roman" panose="02020603050405020304" pitchFamily="18" charset="0"/>
            </a:rPr>
            <a:t>Trough</a:t>
          </a:r>
          <a:r>
            <a:rPr lang="en-US" sz="1000" b="1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: </a:t>
          </a:r>
        </a:p>
      </dsp:txBody>
      <dsp:txXfrm>
        <a:off x="3288682" y="1012126"/>
        <a:ext cx="3651592" cy="284966"/>
      </dsp:txXfrm>
    </dsp:sp>
    <dsp:sp modelId="{3B7B63EE-03A1-46AE-B3E9-D59BA651F125}">
      <dsp:nvSpPr>
        <dsp:cNvPr id="0" name=""/>
        <dsp:cNvSpPr/>
      </dsp:nvSpPr>
      <dsp:spPr>
        <a:xfrm>
          <a:off x="3273266" y="1328298"/>
          <a:ext cx="3682424" cy="315798"/>
        </a:xfrm>
        <a:prstGeom prst="roundRect">
          <a:avLst/>
        </a:prstGeom>
        <a:gradFill rotWithShape="0">
          <a:gsLst>
            <a:gs pos="0">
              <a:schemeClr val="accent3">
                <a:hueOff val="648942"/>
                <a:satOff val="-12073"/>
                <a:lumOff val="-366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648942"/>
                <a:satOff val="-12073"/>
                <a:lumOff val="-366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648942"/>
                <a:satOff val="-12073"/>
                <a:lumOff val="-366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Home ownership: was at it’s lowest around 2016</a:t>
          </a:r>
        </a:p>
      </dsp:txBody>
      <dsp:txXfrm>
        <a:off x="3288682" y="1343714"/>
        <a:ext cx="3651592" cy="284966"/>
      </dsp:txXfrm>
    </dsp:sp>
    <dsp:sp modelId="{F32449BF-8BC5-4D0F-B0A1-E5337304287B}">
      <dsp:nvSpPr>
        <dsp:cNvPr id="0" name=""/>
        <dsp:cNvSpPr/>
      </dsp:nvSpPr>
      <dsp:spPr>
        <a:xfrm>
          <a:off x="3273266" y="1659886"/>
          <a:ext cx="3682424" cy="315798"/>
        </a:xfrm>
        <a:prstGeom prst="roundRect">
          <a:avLst/>
        </a:prstGeom>
        <a:gradFill rotWithShape="0">
          <a:gsLst>
            <a:gs pos="0">
              <a:schemeClr val="accent3">
                <a:hueOff val="811178"/>
                <a:satOff val="-15091"/>
                <a:lumOff val="-457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811178"/>
                <a:satOff val="-15091"/>
                <a:lumOff val="-457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811178"/>
                <a:satOff val="-15091"/>
                <a:lumOff val="-457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Higher education: No significant decline was observed</a:t>
          </a:r>
        </a:p>
      </dsp:txBody>
      <dsp:txXfrm>
        <a:off x="3288682" y="1675302"/>
        <a:ext cx="3651592" cy="284966"/>
      </dsp:txXfrm>
    </dsp:sp>
    <dsp:sp modelId="{C354CF81-B752-42D5-B096-EF7D5E76678F}">
      <dsp:nvSpPr>
        <dsp:cNvPr id="0" name=""/>
        <dsp:cNvSpPr/>
      </dsp:nvSpPr>
      <dsp:spPr>
        <a:xfrm>
          <a:off x="3273266" y="1991475"/>
          <a:ext cx="3682424" cy="315798"/>
        </a:xfrm>
        <a:prstGeom prst="roundRect">
          <a:avLst/>
        </a:prstGeom>
        <a:gradFill rotWithShape="0">
          <a:gsLst>
            <a:gs pos="0">
              <a:schemeClr val="accent3">
                <a:hueOff val="973413"/>
                <a:satOff val="-18109"/>
                <a:lumOff val="-549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973413"/>
                <a:satOff val="-18109"/>
                <a:lumOff val="-549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973413"/>
                <a:satOff val="-18109"/>
                <a:lumOff val="-549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solidFill>
                <a:schemeClr val="tx1"/>
              </a:solidFill>
              <a:latin typeface="Amasis MT Pro Black" panose="02040A04050005020304" pitchFamily="18" charset="0"/>
              <a:ea typeface="ADLaM Display" panose="020F0502020204030204" pitchFamily="2" charset="0"/>
              <a:cs typeface="Times New Roman" panose="02020603050405020304" pitchFamily="18" charset="0"/>
            </a:rPr>
            <a:t>Overall Observations:</a:t>
          </a:r>
        </a:p>
      </dsp:txBody>
      <dsp:txXfrm>
        <a:off x="3288682" y="2006891"/>
        <a:ext cx="3651592" cy="284966"/>
      </dsp:txXfrm>
    </dsp:sp>
    <dsp:sp modelId="{478A6A6D-7D75-42D0-9CFD-955D3C51F49E}">
      <dsp:nvSpPr>
        <dsp:cNvPr id="0" name=""/>
        <dsp:cNvSpPr/>
      </dsp:nvSpPr>
      <dsp:spPr>
        <a:xfrm>
          <a:off x="3273266" y="2323063"/>
          <a:ext cx="3682424" cy="315798"/>
        </a:xfrm>
        <a:prstGeom prst="roundRect">
          <a:avLst/>
        </a:prstGeom>
        <a:gradFill rotWithShape="0">
          <a:gsLst>
            <a:gs pos="0">
              <a:schemeClr val="accent3">
                <a:hueOff val="1135649"/>
                <a:satOff val="-21128"/>
                <a:lumOff val="-640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1135649"/>
                <a:satOff val="-21128"/>
                <a:lumOff val="-640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1135649"/>
                <a:satOff val="-21128"/>
                <a:lumOff val="-640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Higher Education shows consistent growth over time</a:t>
          </a:r>
        </a:p>
      </dsp:txBody>
      <dsp:txXfrm>
        <a:off x="3288682" y="2338479"/>
        <a:ext cx="3651592" cy="284966"/>
      </dsp:txXfrm>
    </dsp:sp>
    <dsp:sp modelId="{BF00B07A-6EBB-40AA-88C3-626FDE9F656C}">
      <dsp:nvSpPr>
        <dsp:cNvPr id="0" name=""/>
        <dsp:cNvSpPr/>
      </dsp:nvSpPr>
      <dsp:spPr>
        <a:xfrm>
          <a:off x="3273266" y="2654651"/>
          <a:ext cx="3682424" cy="315798"/>
        </a:xfrm>
        <a:prstGeom prst="roundRect">
          <a:avLst/>
        </a:prstGeom>
        <a:gradFill rotWithShape="0">
          <a:gsLst>
            <a:gs pos="0">
              <a:schemeClr val="accent3">
                <a:hueOff val="1297884"/>
                <a:satOff val="-24146"/>
                <a:lumOff val="-732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1297884"/>
                <a:satOff val="-24146"/>
                <a:lumOff val="-732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1297884"/>
                <a:satOff val="-24146"/>
                <a:lumOff val="-732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Homeownership has faced steady decline</a:t>
          </a:r>
        </a:p>
      </dsp:txBody>
      <dsp:txXfrm>
        <a:off x="3288682" y="2670067"/>
        <a:ext cx="3651592" cy="284966"/>
      </dsp:txXfrm>
    </dsp:sp>
    <dsp:sp modelId="{47A7F1C7-49FF-4410-8F11-C13A9424F128}">
      <dsp:nvSpPr>
        <dsp:cNvPr id="0" name=""/>
        <dsp:cNvSpPr/>
      </dsp:nvSpPr>
      <dsp:spPr>
        <a:xfrm>
          <a:off x="3273266" y="2986239"/>
          <a:ext cx="3682424" cy="315798"/>
        </a:xfrm>
        <a:prstGeom prst="roundRect">
          <a:avLst/>
        </a:prstGeom>
        <a:gradFill rotWithShape="0">
          <a:gsLst>
            <a:gs pos="0">
              <a:schemeClr val="accent3">
                <a:hueOff val="1460120"/>
                <a:satOff val="-27164"/>
                <a:lumOff val="-823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1460120"/>
                <a:satOff val="-27164"/>
                <a:lumOff val="-823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1460120"/>
                <a:satOff val="-27164"/>
                <a:lumOff val="-823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i="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No correlation between seen</a:t>
          </a:r>
          <a:endParaRPr lang="en-US" sz="1200" b="1" kern="1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288682" y="3001655"/>
        <a:ext cx="3651592" cy="28496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F9FC08-C769-47AC-9426-36CBC1ADE26B}">
      <dsp:nvSpPr>
        <dsp:cNvPr id="0" name=""/>
        <dsp:cNvSpPr/>
      </dsp:nvSpPr>
      <dsp:spPr>
        <a:xfrm>
          <a:off x="5295738" y="0"/>
          <a:ext cx="2060638" cy="2737521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baseline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Periods of Growth And Decline:</a:t>
          </a:r>
          <a:br>
            <a:rPr lang="en-US" sz="1600" b="0" kern="1200" baseline="0" dirty="0">
              <a:solidFill>
                <a:schemeClr val="tx1"/>
              </a:solidFill>
            </a:rPr>
          </a:br>
          <a:br>
            <a:rPr lang="en-US" sz="1600" b="0" kern="1200" baseline="0" dirty="0">
              <a:solidFill>
                <a:schemeClr val="tx1"/>
              </a:solidFill>
            </a:rPr>
          </a:br>
          <a:r>
            <a:rPr lang="en-US" sz="1600" b="0" kern="1200" baseline="0" dirty="0">
              <a:solidFill>
                <a:schemeClr val="tx1"/>
              </a:solidFill>
            </a:rPr>
            <a:t>Significant percentage growth was seen in 2020</a:t>
          </a:r>
          <a:br>
            <a:rPr lang="en-US" sz="1600" b="0" kern="1200" baseline="0" dirty="0">
              <a:solidFill>
                <a:schemeClr val="tx1"/>
              </a:solidFill>
            </a:rPr>
          </a:br>
          <a:br>
            <a:rPr lang="en-US" sz="1600" b="0" kern="1200" baseline="0" dirty="0">
              <a:solidFill>
                <a:schemeClr val="tx1"/>
              </a:solidFill>
            </a:rPr>
          </a:br>
          <a:r>
            <a:rPr lang="en-US" sz="1600" b="0" kern="1200" baseline="0" dirty="0">
              <a:solidFill>
                <a:schemeClr val="tx1"/>
              </a:solidFill>
            </a:rPr>
            <a:t>Significant percentage decline occurred in 2021</a:t>
          </a:r>
          <a:endParaRPr lang="en-US" sz="1600" kern="1200" dirty="0">
            <a:solidFill>
              <a:schemeClr val="tx1"/>
            </a:solidFill>
          </a:endParaRPr>
        </a:p>
      </dsp:txBody>
      <dsp:txXfrm>
        <a:off x="5396330" y="100592"/>
        <a:ext cx="1859454" cy="253633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EBDC04-95F3-4780-96FC-FE54AEBE87F1}">
      <dsp:nvSpPr>
        <dsp:cNvPr id="0" name=""/>
        <dsp:cNvSpPr/>
      </dsp:nvSpPr>
      <dsp:spPr>
        <a:xfrm>
          <a:off x="0" y="3461564"/>
          <a:ext cx="3184332" cy="757305"/>
        </a:xfrm>
        <a:prstGeom prst="rect">
          <a:avLst/>
        </a:prstGeom>
        <a:solidFill>
          <a:schemeClr val="tx1">
            <a:lumMod val="50000"/>
            <a:lumOff val="5000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kern="1200" dirty="0">
              <a:solidFill>
                <a:schemeClr val="tx1"/>
              </a:solidFill>
            </a:rPr>
            <a:t>US Homeownership is more symmetrical and consistent across the data points.</a:t>
          </a:r>
        </a:p>
      </dsp:txBody>
      <dsp:txXfrm>
        <a:off x="0" y="3461564"/>
        <a:ext cx="3184332" cy="757305"/>
      </dsp:txXfrm>
    </dsp:sp>
    <dsp:sp modelId="{FF4D99DC-7F52-4F2D-99BB-4125500BD679}">
      <dsp:nvSpPr>
        <dsp:cNvPr id="0" name=""/>
        <dsp:cNvSpPr/>
      </dsp:nvSpPr>
      <dsp:spPr>
        <a:xfrm rot="10800000">
          <a:off x="0" y="2308187"/>
          <a:ext cx="3184332" cy="1164736"/>
        </a:xfrm>
        <a:prstGeom prst="upArrowCallout">
          <a:avLst/>
        </a:prstGeom>
        <a:solidFill>
          <a:schemeClr val="tx1">
            <a:lumMod val="50000"/>
            <a:lumOff val="5000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kern="1200" dirty="0">
              <a:solidFill>
                <a:schemeClr val="tx1"/>
              </a:solidFill>
            </a:rPr>
            <a:t>US Avg. Higher Edu shows a slightly broader spread, with mild skewness toward higher values.</a:t>
          </a:r>
        </a:p>
      </dsp:txBody>
      <dsp:txXfrm rot="10800000">
        <a:off x="0" y="2308187"/>
        <a:ext cx="3184332" cy="756811"/>
      </dsp:txXfrm>
    </dsp:sp>
    <dsp:sp modelId="{F26E8DEB-DAA2-4E17-B8D4-0CD27BBDF2C0}">
      <dsp:nvSpPr>
        <dsp:cNvPr id="0" name=""/>
        <dsp:cNvSpPr/>
      </dsp:nvSpPr>
      <dsp:spPr>
        <a:xfrm rot="10800000">
          <a:off x="0" y="1154811"/>
          <a:ext cx="3184332" cy="1164736"/>
        </a:xfrm>
        <a:prstGeom prst="upArrowCallout">
          <a:avLst/>
        </a:prstGeom>
        <a:solidFill>
          <a:schemeClr val="tx1">
            <a:lumMod val="50000"/>
            <a:lumOff val="5000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kern="1200" dirty="0">
              <a:solidFill>
                <a:schemeClr val="tx1"/>
              </a:solidFill>
            </a:rPr>
            <a:t>No outliers are present in either dataset as all data points fall within the bounds.</a:t>
          </a:r>
        </a:p>
      </dsp:txBody>
      <dsp:txXfrm rot="10800000">
        <a:off x="0" y="1154811"/>
        <a:ext cx="3184332" cy="756811"/>
      </dsp:txXfrm>
    </dsp:sp>
    <dsp:sp modelId="{E00136B5-556A-4389-BB90-D444BC2CD99A}">
      <dsp:nvSpPr>
        <dsp:cNvPr id="0" name=""/>
        <dsp:cNvSpPr/>
      </dsp:nvSpPr>
      <dsp:spPr>
        <a:xfrm rot="10800000">
          <a:off x="0" y="1434"/>
          <a:ext cx="3184332" cy="1164736"/>
        </a:xfrm>
        <a:prstGeom prst="upArrowCallout">
          <a:avLst/>
        </a:prstGeom>
        <a:solidFill>
          <a:schemeClr val="tx1">
            <a:lumMod val="50000"/>
            <a:lumOff val="5000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kern="1200" dirty="0">
              <a:solidFill>
                <a:schemeClr val="tx1"/>
              </a:solidFill>
            </a:rPr>
            <a:t>Key Observations:</a:t>
          </a:r>
        </a:p>
      </dsp:txBody>
      <dsp:txXfrm rot="10800000">
        <a:off x="0" y="1434"/>
        <a:ext cx="3184332" cy="75681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3B8FF8-43E9-45DD-B483-CE7874AE9101}">
      <dsp:nvSpPr>
        <dsp:cNvPr id="0" name=""/>
        <dsp:cNvSpPr/>
      </dsp:nvSpPr>
      <dsp:spPr>
        <a:xfrm>
          <a:off x="-4492740" y="-146951"/>
          <a:ext cx="5352128" cy="5352128"/>
        </a:xfrm>
        <a:prstGeom prst="blockArc">
          <a:avLst>
            <a:gd name="adj1" fmla="val 18900000"/>
            <a:gd name="adj2" fmla="val 2700000"/>
            <a:gd name="adj3" fmla="val 404"/>
          </a:avLst>
        </a:pr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D5E4FF2-7B69-4F34-8307-4789F17715E8}">
      <dsp:nvSpPr>
        <dsp:cNvPr id="0" name=""/>
        <dsp:cNvSpPr/>
      </dsp:nvSpPr>
      <dsp:spPr>
        <a:xfrm>
          <a:off x="450160" y="847548"/>
          <a:ext cx="2675433" cy="6113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5292" tIns="25400" rIns="25400" bIns="2540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States in the </a:t>
          </a:r>
          <a:r>
            <a:rPr lang="en-US" sz="1000" b="1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Northeast and Midwest </a:t>
          </a:r>
          <a:r>
            <a:rPr lang="en-US" sz="1000" b="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regions generally show higher education rates</a:t>
          </a:r>
        </a:p>
      </dsp:txBody>
      <dsp:txXfrm>
        <a:off x="450160" y="847548"/>
        <a:ext cx="2675433" cy="611391"/>
      </dsp:txXfrm>
    </dsp:sp>
    <dsp:sp modelId="{E07632EC-D411-40AE-9AC1-9C17EDD2B786}">
      <dsp:nvSpPr>
        <dsp:cNvPr id="0" name=""/>
        <dsp:cNvSpPr/>
      </dsp:nvSpPr>
      <dsp:spPr>
        <a:xfrm>
          <a:off x="68040" y="771124"/>
          <a:ext cx="764239" cy="76423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22528BF-EB68-487D-A7BD-144F11A7D14D}">
      <dsp:nvSpPr>
        <dsp:cNvPr id="0" name=""/>
        <dsp:cNvSpPr/>
      </dsp:nvSpPr>
      <dsp:spPr>
        <a:xfrm>
          <a:off x="800685" y="1764794"/>
          <a:ext cx="2324908" cy="6113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5292" tIns="25400" rIns="25400" bIns="2540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The </a:t>
          </a:r>
          <a:r>
            <a:rPr lang="en-US" sz="1000" b="1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Southern</a:t>
          </a:r>
          <a:r>
            <a:rPr lang="en-US" sz="1000" b="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regions tend to have lower average higher education rates</a:t>
          </a:r>
        </a:p>
      </dsp:txBody>
      <dsp:txXfrm>
        <a:off x="800685" y="1764794"/>
        <a:ext cx="2324908" cy="611391"/>
      </dsp:txXfrm>
    </dsp:sp>
    <dsp:sp modelId="{137D308D-6B62-4DA7-82C0-7911D56272F3}">
      <dsp:nvSpPr>
        <dsp:cNvPr id="0" name=""/>
        <dsp:cNvSpPr/>
      </dsp:nvSpPr>
      <dsp:spPr>
        <a:xfrm>
          <a:off x="418565" y="1688370"/>
          <a:ext cx="764239" cy="76423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C23D2E2-1C9C-4DFE-AA34-93FC7053DE5D}">
      <dsp:nvSpPr>
        <dsp:cNvPr id="0" name=""/>
        <dsp:cNvSpPr/>
      </dsp:nvSpPr>
      <dsp:spPr>
        <a:xfrm>
          <a:off x="800685" y="2682040"/>
          <a:ext cx="2324908" cy="6113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5292" tIns="25400" rIns="25400" bIns="2540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South, North and Midwest </a:t>
          </a:r>
          <a:r>
            <a:rPr lang="en-US" sz="1000" b="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regions typically having higher home ownership rates compared to </a:t>
          </a:r>
          <a:r>
            <a:rPr lang="en-US" sz="1000" b="1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the West and Pacific</a:t>
          </a:r>
        </a:p>
      </dsp:txBody>
      <dsp:txXfrm>
        <a:off x="800685" y="2682040"/>
        <a:ext cx="2324908" cy="611391"/>
      </dsp:txXfrm>
    </dsp:sp>
    <dsp:sp modelId="{D263B287-6BF9-47F0-A4BE-A98EE8BB8D1F}">
      <dsp:nvSpPr>
        <dsp:cNvPr id="0" name=""/>
        <dsp:cNvSpPr/>
      </dsp:nvSpPr>
      <dsp:spPr>
        <a:xfrm>
          <a:off x="418565" y="2605616"/>
          <a:ext cx="764239" cy="76423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A91AC0D-FC28-4DEC-917B-4A3EB68C4433}">
      <dsp:nvSpPr>
        <dsp:cNvPr id="0" name=""/>
        <dsp:cNvSpPr/>
      </dsp:nvSpPr>
      <dsp:spPr>
        <a:xfrm>
          <a:off x="450160" y="3599286"/>
          <a:ext cx="2675433" cy="6113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5292" tIns="25400" rIns="25400" bIns="2540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The </a:t>
          </a:r>
          <a:r>
            <a:rPr lang="en-US" sz="1000" b="1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South</a:t>
          </a:r>
          <a:r>
            <a:rPr lang="en-US" sz="1000" b="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shows higher home ownership rates but lower higher education rates.</a:t>
          </a:r>
        </a:p>
      </dsp:txBody>
      <dsp:txXfrm>
        <a:off x="450160" y="3599286"/>
        <a:ext cx="2675433" cy="611391"/>
      </dsp:txXfrm>
    </dsp:sp>
    <dsp:sp modelId="{0B5DFD2E-834C-462F-855C-95031E97A110}">
      <dsp:nvSpPr>
        <dsp:cNvPr id="0" name=""/>
        <dsp:cNvSpPr/>
      </dsp:nvSpPr>
      <dsp:spPr>
        <a:xfrm>
          <a:off x="68040" y="3522862"/>
          <a:ext cx="764239" cy="76423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BDB355-8FAE-ED4B-AFFC-DE48F37CC56B}" type="datetimeFigureOut">
              <a:rPr lang="en-US" smtClean="0"/>
              <a:t>11/19/24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9BB8FA-453E-B94A-A658-7176599548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58556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343CE-04E4-434A-96F8-3449854A99F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2033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343CE-04E4-434A-96F8-3449854A99F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2584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A78DA-9798-3AAB-A9A0-D1F737ACD5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1C20FDC-E6AB-63D1-3116-7D7F74D066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11EE1A-4BA1-E646-6367-CC1DC52628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1DFE4-56D5-AF42-9E0E-A54011945973}" type="datetimeFigureOut">
              <a:rPr lang="en-US" smtClean="0"/>
              <a:t>11/19/24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2F759D-3D16-DDD0-5097-40EC31C903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003F0D-0452-A24D-8BBF-7A73F45DE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59C3A-54BC-CF4C-8BD4-21C9D4995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0139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D7A936-E716-6091-3598-9E95F65D8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12B60F-A10F-75F1-242F-2712169650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8829F3-432D-BAA5-ED79-4B4EC60A99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1DFE4-56D5-AF42-9E0E-A54011945973}" type="datetimeFigureOut">
              <a:rPr lang="en-US" smtClean="0"/>
              <a:t>11/19/24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CF3E8F-F045-8884-B0D0-0A2972B84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CBD687-796C-CC0B-2394-65C6493EC8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59C3A-54BC-CF4C-8BD4-21C9D4995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9725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6146F90-46CC-A5F6-EF9E-6C2CFF92BE0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E1C779B-D976-ED47-73C4-AA63D1B12F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585F05-6D97-E428-F9B3-0C6DDC186C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1DFE4-56D5-AF42-9E0E-A54011945973}" type="datetimeFigureOut">
              <a:rPr lang="en-US" smtClean="0"/>
              <a:t>11/19/24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5C09DB-C990-D91D-3A5A-ACBF4918F9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9FCB33-AA3E-1F4A-6283-9E47A2BCEE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59C3A-54BC-CF4C-8BD4-21C9D4995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868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EBD9EF-DC51-E54D-D9C8-E286C2AE7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3E6798-A369-C568-6716-E97797A69D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CF73BE-5173-9897-88A4-3995FA74E0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1DFE4-56D5-AF42-9E0E-A54011945973}" type="datetimeFigureOut">
              <a:rPr lang="en-US" smtClean="0"/>
              <a:t>11/19/24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850C55-0B38-FAEF-CA74-C39A406D45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2A69D3-F114-5486-D180-2D06D5CB1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59C3A-54BC-CF4C-8BD4-21C9D4995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712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F0F9F8-E9B6-E31A-4266-4DB6EB9712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2DF220-A526-61C9-7DFF-E621E775FC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A98408-57D4-9410-2142-908B03D488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1DFE4-56D5-AF42-9E0E-A54011945973}" type="datetimeFigureOut">
              <a:rPr lang="en-US" smtClean="0"/>
              <a:t>11/19/24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73959A-882B-83A9-AA6F-18F0580368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F8E6F5-9368-EFD9-36E5-49005A465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59C3A-54BC-CF4C-8BD4-21C9D4995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2554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921882-C651-1464-A618-FC0623412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EC6494-19C5-449C-6420-56B3E168C6D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CA3426-3E4B-B685-8646-ED1A2E64EC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317E7D-F3F5-8EC5-AE04-CAEF54A76D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1DFE4-56D5-AF42-9E0E-A54011945973}" type="datetimeFigureOut">
              <a:rPr lang="en-US" smtClean="0"/>
              <a:t>11/19/24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1AC0E1-9FBA-FCC5-B997-49A6089BF6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DB5176-8881-F953-8553-574EF56BB6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59C3A-54BC-CF4C-8BD4-21C9D4995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6403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B57B97-33E6-9B13-0012-B6D0509885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E8FC1A-F6F2-D740-62BB-8D816B6A11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EE496F-A193-11BA-9A22-6513A4320C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5E765E1-C321-8D88-C844-A0CA83E168A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12143DA-D9AA-1222-D2DF-41E632CFC9C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6B4EF04-149F-0738-E9E3-3FDC080ADC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1DFE4-56D5-AF42-9E0E-A54011945973}" type="datetimeFigureOut">
              <a:rPr lang="en-US" smtClean="0"/>
              <a:t>11/19/24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C371E79-2046-E7C1-9280-7D9E9EE352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41972D1-7717-5441-1F13-DD81794C0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59C3A-54BC-CF4C-8BD4-21C9D4995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7574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3AA30-915D-0216-BCF8-6AA72440A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E177995-43F0-3649-F4DF-3BF0A8A92B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1DFE4-56D5-AF42-9E0E-A54011945973}" type="datetimeFigureOut">
              <a:rPr lang="en-US" smtClean="0"/>
              <a:t>11/19/24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C3FAA6-4617-A3DE-A1CB-CB307B4E1E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2EC59C-CF41-7308-4C2B-BCF365281C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59C3A-54BC-CF4C-8BD4-21C9D4995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915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6C90B3C-350C-0137-BD3A-3CBA5BA967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1DFE4-56D5-AF42-9E0E-A54011945973}" type="datetimeFigureOut">
              <a:rPr lang="en-US" smtClean="0"/>
              <a:t>11/19/24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7DDC67D-34BB-3D5D-763F-58559C9C4E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B99A7E-0B0D-0A1C-D107-A6B76D267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59C3A-54BC-CF4C-8BD4-21C9D4995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557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687232-53F6-ED71-7802-164E79BA8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DABB48-7A0D-DD6D-B3C5-522694FB58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19381F-B9DF-7265-373C-E5D470888E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647DC3-312C-CA6E-9FEC-27857E9071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1DFE4-56D5-AF42-9E0E-A54011945973}" type="datetimeFigureOut">
              <a:rPr lang="en-US" smtClean="0"/>
              <a:t>11/19/24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12E3AD-3A97-0AEB-6190-DCFB512736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301F95-C11C-C526-6AB1-503DEB54E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59C3A-54BC-CF4C-8BD4-21C9D4995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7138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8540EA-9602-614C-9861-297FC909A9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EF7A3B4-8626-1FCE-EFA3-80F7F259941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D917C5-6268-0333-58C6-B239A8CF7B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F87ACD-B003-DB73-3B17-A7AC980913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1DFE4-56D5-AF42-9E0E-A54011945973}" type="datetimeFigureOut">
              <a:rPr lang="en-US" smtClean="0"/>
              <a:t>11/19/24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CACA19-65DB-DE9D-6AC9-6F1DAE9899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9FBB4B-A479-7313-3D89-28175CD12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59C3A-54BC-CF4C-8BD4-21C9D4995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9122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E57AA13-3766-A102-6414-83B7B99835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B39FD6-0596-0CC7-3C3A-A1B98081B3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FD3FCE-E15C-6C0C-248D-D74A7A55F5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FB1DFE4-56D5-AF42-9E0E-A54011945973}" type="datetimeFigureOut">
              <a:rPr lang="en-US" smtClean="0"/>
              <a:t>11/19/24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F01E4F-812D-2E3E-5C7D-6194FFD8B3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30DDF2-7C55-558A-6084-293EA645CA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1E59C3A-54BC-CF4C-8BD4-21C9D4995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061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20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.xml"/><Relationship Id="rId3" Type="http://schemas.openxmlformats.org/officeDocument/2006/relationships/image" Target="../media/image21.png"/><Relationship Id="rId7" Type="http://schemas.openxmlformats.org/officeDocument/2006/relationships/diagramQuickStyle" Target="../diagrams/quickStyle3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diagramLayout" Target="../diagrams/layout3.xml"/><Relationship Id="rId5" Type="http://schemas.openxmlformats.org/officeDocument/2006/relationships/diagramData" Target="../diagrams/data3.xml"/><Relationship Id="rId4" Type="http://schemas.openxmlformats.org/officeDocument/2006/relationships/image" Target="../media/image22.png"/><Relationship Id="rId9" Type="http://schemas.microsoft.com/office/2007/relationships/diagramDrawing" Target="../diagrams/drawing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edprimerate.com/wall_street_journal_prime_rate_history.htm" TargetMode="External"/><Relationship Id="rId2" Type="http://schemas.openxmlformats.org/officeDocument/2006/relationships/hyperlink" Target="https://fred.stlouisfed.org/" TargetMode="Externa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3" name="Rectangle 1032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 descr="Farm Houses Background">
            <a:extLst>
              <a:ext uri="{FF2B5EF4-FFF2-40B4-BE49-F238E27FC236}">
                <a16:creationId xmlns:a16="http://schemas.microsoft.com/office/drawing/2014/main" id="{2C7D8CBA-2D45-D08A-03AC-EF2F237DC4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36"/>
          <a:stretch/>
        </p:blipFill>
        <p:spPr bwMode="auto">
          <a:xfrm>
            <a:off x="1" y="10"/>
            <a:ext cx="966964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5" name="Rectangle 1034">
            <a:extLst>
              <a:ext uri="{FF2B5EF4-FFF2-40B4-BE49-F238E27FC236}">
                <a16:creationId xmlns:a16="http://schemas.microsoft.com/office/drawing/2014/main" id="{178FB36B-5BFE-42CA-BC60-1115E0D95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E92C9A-E89F-4A3A-B60C-B3920FE655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09646" y="743447"/>
            <a:ext cx="3671521" cy="3692028"/>
          </a:xfrm>
          <a:noFill/>
        </p:spPr>
        <p:txBody>
          <a:bodyPr>
            <a:normAutofit/>
          </a:bodyPr>
          <a:lstStyle/>
          <a:p>
            <a:pPr algn="l"/>
            <a:r>
              <a:rPr lang="en-US" sz="5200" dirty="0"/>
              <a:t>U.S. Housing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0BA960-D3E4-56E0-039A-ED907B180B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09646" y="4436252"/>
            <a:ext cx="3671523" cy="1485319"/>
          </a:xfrm>
          <a:noFill/>
        </p:spPr>
        <p:txBody>
          <a:bodyPr>
            <a:normAutofit/>
          </a:bodyPr>
          <a:lstStyle/>
          <a:p>
            <a:pPr algn="l">
              <a:spcBef>
                <a:spcPct val="0"/>
              </a:spcBef>
              <a:spcAft>
                <a:spcPts val="600"/>
              </a:spcAft>
            </a:pPr>
            <a:r>
              <a:rPr lang="en-US" dirty="0">
                <a:latin typeface="+mj-lt"/>
                <a:ea typeface="+mj-ea"/>
                <a:cs typeface="+mj-cs"/>
              </a:rPr>
              <a:t>Constraints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39466F-B925-1F45-C72C-6B10C35667B9}"/>
              </a:ext>
            </a:extLst>
          </p:cNvPr>
          <p:cNvSpPr txBox="1"/>
          <p:nvPr/>
        </p:nvSpPr>
        <p:spPr>
          <a:xfrm rot="10800000" flipV="1">
            <a:off x="7709646" y="5791387"/>
            <a:ext cx="50510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Presented by: David Burke, Casey Wright, Camden Beck and Hawa Abdo</a:t>
            </a:r>
          </a:p>
        </p:txBody>
      </p:sp>
    </p:spTree>
    <p:extLst>
      <p:ext uri="{BB962C8B-B14F-4D97-AF65-F5344CB8AC3E}">
        <p14:creationId xmlns:p14="http://schemas.microsoft.com/office/powerpoint/2010/main" val="10314080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9BA8CB1-241E-394B-D8F2-C4DEA90C6C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0F9C6-67DE-96C1-D282-584940020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6809" y="505282"/>
            <a:ext cx="3858382" cy="545542"/>
          </a:xfrm>
        </p:spPr>
        <p:txBody>
          <a:bodyPr anchor="b">
            <a:normAutofit/>
          </a:bodyPr>
          <a:lstStyle/>
          <a:p>
            <a:r>
              <a:rPr lang="en-US" sz="3200" dirty="0"/>
              <a:t>U.S. Home Vacancies</a:t>
            </a:r>
          </a:p>
        </p:txBody>
      </p:sp>
      <p:pic>
        <p:nvPicPr>
          <p:cNvPr id="5" name="Picture 4" descr="A graph of a graph with numbers and a bar chart&#10;&#10;Description automatically generated with medium confidence">
            <a:extLst>
              <a:ext uri="{FF2B5EF4-FFF2-40B4-BE49-F238E27FC236}">
                <a16:creationId xmlns:a16="http://schemas.microsoft.com/office/drawing/2014/main" id="{9D8C13F6-7652-C100-B111-B34B1049D2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302" y="1701800"/>
            <a:ext cx="7284269" cy="427950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DE8A61-CE29-878C-3781-4C2217DF7A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84885" y="1701799"/>
            <a:ext cx="3443514" cy="4487333"/>
          </a:xfrm>
        </p:spPr>
        <p:txBody>
          <a:bodyPr anchor="t">
            <a:normAutofit fontScale="85000" lnSpcReduction="10000"/>
          </a:bodyPr>
          <a:lstStyle/>
          <a:p>
            <a:r>
              <a:rPr lang="en-US" sz="2000" dirty="0"/>
              <a:t>Many of the homes that are vacant in the U.S. are not available for sale or rent. </a:t>
            </a:r>
          </a:p>
          <a:p>
            <a:r>
              <a:rPr lang="en-US" sz="2000" dirty="0"/>
              <a:t>Home vacancies (not available for sale or rent) could be attributed to the following: </a:t>
            </a:r>
          </a:p>
          <a:p>
            <a:pPr lvl="1"/>
            <a:r>
              <a:rPr lang="en-US" sz="1600" dirty="0"/>
              <a:t>Unhabitable Homes</a:t>
            </a:r>
          </a:p>
          <a:p>
            <a:pPr lvl="2"/>
            <a:r>
              <a:rPr lang="en-US" sz="1200" dirty="0"/>
              <a:t>In need of renovation.</a:t>
            </a:r>
          </a:p>
          <a:p>
            <a:pPr lvl="2"/>
            <a:r>
              <a:rPr lang="en-US" sz="1200" dirty="0"/>
              <a:t>Currently being renovated.</a:t>
            </a:r>
          </a:p>
          <a:p>
            <a:pPr lvl="1"/>
            <a:r>
              <a:rPr lang="en-US" sz="1600" dirty="0"/>
              <a:t>Holding for speculative purposes.</a:t>
            </a:r>
          </a:p>
          <a:p>
            <a:pPr lvl="1"/>
            <a:r>
              <a:rPr lang="en-US" sz="1600" dirty="0"/>
              <a:t>Housing currently in development.</a:t>
            </a:r>
          </a:p>
          <a:p>
            <a:pPr lvl="1"/>
            <a:r>
              <a:rPr lang="en-US" sz="1600" dirty="0"/>
              <a:t>Second home/vacation home. </a:t>
            </a:r>
          </a:p>
          <a:p>
            <a:r>
              <a:rPr lang="en-US" sz="2000" dirty="0"/>
              <a:t>Reducing the number of home vacancies that are not up for sale or rent could help reduce or alleviate some of the housing constraints in the U.S.</a:t>
            </a:r>
          </a:p>
          <a:p>
            <a:pPr lvl="1"/>
            <a:endParaRPr lang="en-US" sz="1600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1C49F18-8757-4E87-5C2E-9D6D7B82BA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6737718"/>
            <a:ext cx="12207200" cy="123363"/>
            <a:chOff x="-5025" y="6737718"/>
            <a:chExt cx="12207200" cy="123363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5C84D91-E5BF-B919-ACEF-4A25262CEE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D889E38-27CA-E23F-B646-8D7B4BB17D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804909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  <a:alpha val="80736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3" descr="A graph with numbers and letters&#10;&#10;Description automatically generated">
            <a:extLst>
              <a:ext uri="{FF2B5EF4-FFF2-40B4-BE49-F238E27FC236}">
                <a16:creationId xmlns:a16="http://schemas.microsoft.com/office/drawing/2014/main" id="{C5B2578E-0380-D7AE-5E9A-991B6E08A0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7088" y="1701800"/>
            <a:ext cx="9495722" cy="474786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1EDAF2A-9663-0CDC-E8C7-CF7FD2952B22}"/>
              </a:ext>
            </a:extLst>
          </p:cNvPr>
          <p:cNvSpPr txBox="1"/>
          <p:nvPr/>
        </p:nvSpPr>
        <p:spPr>
          <a:xfrm>
            <a:off x="735724" y="0"/>
            <a:ext cx="107205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2400" kern="1200" dirty="0">
                <a:latin typeface="+mj-lt"/>
                <a:ea typeface="+mj-ea"/>
                <a:cs typeface="+mj-cs"/>
              </a:rPr>
              <a:t>Homelessness</a:t>
            </a:r>
            <a:br>
              <a:rPr lang="en-US" sz="2400" kern="1200" dirty="0">
                <a:latin typeface="+mj-lt"/>
                <a:ea typeface="+mj-ea"/>
                <a:cs typeface="+mj-cs"/>
              </a:rPr>
            </a:br>
            <a:r>
              <a:rPr lang="en-US" sz="2400" kern="1200" dirty="0">
                <a:latin typeface="+mj-lt"/>
                <a:ea typeface="+mj-ea"/>
                <a:cs typeface="+mj-cs"/>
              </a:rPr>
              <a:t>Total Number of Homeless Individuals in Each State</a:t>
            </a:r>
            <a:br>
              <a:rPr lang="en-US" sz="2400" kern="1200" dirty="0">
                <a:latin typeface="+mj-lt"/>
                <a:ea typeface="+mj-ea"/>
                <a:cs typeface="+mj-cs"/>
              </a:rPr>
            </a:br>
            <a:r>
              <a:rPr lang="en-US" sz="2400" kern="1200" dirty="0">
                <a:latin typeface="+mj-lt"/>
                <a:ea typeface="+mj-ea"/>
                <a:cs typeface="+mj-cs"/>
              </a:rPr>
              <a:t>Aggregated from 2007-2023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6264229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0B9EE3F3-89B7-43C3-8651-C4C968309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3C79E9-6530-277E-0053-9855F1C3B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991443"/>
            <a:ext cx="4443154" cy="108781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Unemployment Rates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3AE4636-AEEC-45D6-84D4-7AC2DA48EC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D9CE0F4-2EB2-4F1F-8AAC-DB3571D9FE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5541"/>
            <a:ext cx="43891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9423741-E1F3-2307-EAA6-E0CCDAEC8C5F}"/>
              </a:ext>
            </a:extLst>
          </p:cNvPr>
          <p:cNvSpPr txBox="1"/>
          <p:nvPr/>
        </p:nvSpPr>
        <p:spPr>
          <a:xfrm>
            <a:off x="411480" y="2684095"/>
            <a:ext cx="4443154" cy="34928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The average and the median unemployment rates per year.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Unemployment started climbing after the 2008 crash.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It peaks at around 2010.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We see a steady decline for about 10 years, until 2020, when Covid-19 hit.</a:t>
            </a:r>
          </a:p>
        </p:txBody>
      </p:sp>
      <p:pic>
        <p:nvPicPr>
          <p:cNvPr id="4" name="Content Placeholder 4" descr="A graph of a line graph&#10;&#10;Description automatically generated">
            <a:extLst>
              <a:ext uri="{FF2B5EF4-FFF2-40B4-BE49-F238E27FC236}">
                <a16:creationId xmlns:a16="http://schemas.microsoft.com/office/drawing/2014/main" id="{BAC4251B-3B73-921A-8245-5E68641B7D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04" r="7304"/>
          <a:stretch/>
        </p:blipFill>
        <p:spPr>
          <a:xfrm>
            <a:off x="5385816" y="1138667"/>
            <a:ext cx="6440424" cy="4525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5206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C9B446A-6343-4E56-90BA-061E4DDF0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3EC72A1B-03D3-499C-B4BF-AC68EEC22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5" name="Freeform: Shape 14">
            <a:extLst>
              <a:ext uri="{FF2B5EF4-FFF2-40B4-BE49-F238E27FC236}">
                <a16:creationId xmlns:a16="http://schemas.microsoft.com/office/drawing/2014/main" id="{216322C2-3CF0-4D33-BF90-3F384CF6D2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DEC322-CF00-0F2C-E86C-5D541D9A0D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546" y="1170003"/>
            <a:ext cx="4075435" cy="1124712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2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Median Unemployment Rate </a:t>
            </a:r>
            <a:br>
              <a:rPr lang="en-US" sz="2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2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vs. </a:t>
            </a:r>
            <a:br>
              <a:rPr lang="en-US" sz="2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2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Median Income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375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8D0AC6-2FEB-F623-EA5F-DDB5026F2A5F}"/>
              </a:ext>
            </a:extLst>
          </p:cNvPr>
          <p:cNvSpPr txBox="1"/>
          <p:nvPr/>
        </p:nvSpPr>
        <p:spPr>
          <a:xfrm>
            <a:off x="371094" y="2718054"/>
            <a:ext cx="3438906" cy="3207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/>
              <a:t>Relationship between median income and median unemployment rates.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/>
              <a:t>The value of R squared is less than 0.5.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/>
              <a:t>There is almost no correlation between the median unemployment rates and median incomes.</a:t>
            </a:r>
          </a:p>
        </p:txBody>
      </p:sp>
      <p:pic>
        <p:nvPicPr>
          <p:cNvPr id="4" name="Content Placeholder 4" descr="A graph with blue dots and red line&#10;&#10;Description automatically generated">
            <a:extLst>
              <a:ext uri="{FF2B5EF4-FFF2-40B4-BE49-F238E27FC236}">
                <a16:creationId xmlns:a16="http://schemas.microsoft.com/office/drawing/2014/main" id="{95AFEA4F-366A-778F-27F3-C69BD6340A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8967" y="887893"/>
            <a:ext cx="6921940" cy="5191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8813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0288C6B4-AFC3-407F-A595-EFFD38D4C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Freeform: Shape 17">
            <a:extLst>
              <a:ext uri="{FF2B5EF4-FFF2-40B4-BE49-F238E27FC236}">
                <a16:creationId xmlns:a16="http://schemas.microsoft.com/office/drawing/2014/main" id="{CF236821-17FE-429B-8D2C-08E13A64E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5" name="Freeform: Shape 19">
            <a:extLst>
              <a:ext uri="{FF2B5EF4-FFF2-40B4-BE49-F238E27FC236}">
                <a16:creationId xmlns:a16="http://schemas.microsoft.com/office/drawing/2014/main" id="{C0BDBCD2-E081-43AB-9119-C55465E59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E42A6F-CCE6-44E2-4D8A-25D1DBABC0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239012"/>
          </a:xfrm>
        </p:spPr>
        <p:txBody>
          <a:bodyPr anchor="ctr">
            <a:normAutofit/>
          </a:bodyPr>
          <a:lstStyle/>
          <a:p>
            <a:r>
              <a:rPr lang="en-US" sz="2400" dirty="0"/>
              <a:t>Median Unemployment Rates vs. Median Homeownership Rates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26546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893" y="2443480"/>
            <a:ext cx="33832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D8B505-2F88-5B37-E908-ED25737F82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r>
              <a:rPr lang="en-US" sz="1700" dirty="0"/>
              <a:t>Comparison between unemployment rates and Homeownership rates.</a:t>
            </a:r>
          </a:p>
          <a:p>
            <a:r>
              <a:rPr lang="en-US" sz="1700" dirty="0"/>
              <a:t>After calculating the correlation, the R squared value is less than 0.5, meaning that there is little to no correlation.</a:t>
            </a:r>
          </a:p>
        </p:txBody>
      </p:sp>
      <p:pic>
        <p:nvPicPr>
          <p:cNvPr id="11" name="Picture 10" descr="A graph with numbers and a red line&#10;&#10;Description automatically generated">
            <a:extLst>
              <a:ext uri="{FF2B5EF4-FFF2-40B4-BE49-F238E27FC236}">
                <a16:creationId xmlns:a16="http://schemas.microsoft.com/office/drawing/2014/main" id="{CBB382A9-D084-467A-8C44-C6C164157A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1184" y="883539"/>
            <a:ext cx="6922008" cy="5191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5558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C1A1C5D3-C053-4EE9-BE1A-419B6E27C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rgbClr val="E1E1E1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F9A6A7-FB4C-9EED-5B29-3C7EBBB28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0" y="221673"/>
            <a:ext cx="7985759" cy="868823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en-US" sz="3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Mean Unemployment Rate vs. </a:t>
            </a:r>
            <a:br>
              <a:rPr lang="en-US" sz="3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3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Median Unemployment Rate</a:t>
            </a:r>
          </a:p>
        </p:txBody>
      </p:sp>
      <p:sp>
        <p:nvSpPr>
          <p:cNvPr id="18" name="Rectangle: Rounded Corners 13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E89A25-D9C1-8CF9-C579-7BA62222D9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15738" y="1302764"/>
            <a:ext cx="6960524" cy="598516"/>
          </a:xfrm>
          <a:solidFill>
            <a:schemeClr val="tx1">
              <a:lumMod val="65000"/>
              <a:lumOff val="3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n-US" sz="19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Mean per state tends to be larger than median measurements.</a:t>
            </a:r>
          </a:p>
        </p:txBody>
      </p:sp>
      <p:pic>
        <p:nvPicPr>
          <p:cNvPr id="5" name="Picture 4" descr="A graph of a number of bars&#10;&#10;Description automatically generated with medium confidence">
            <a:extLst>
              <a:ext uri="{FF2B5EF4-FFF2-40B4-BE49-F238E27FC236}">
                <a16:creationId xmlns:a16="http://schemas.microsoft.com/office/drawing/2014/main" id="{6705FB29-D7B9-9123-C101-0F7D5C6CC8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88226" y="2221636"/>
            <a:ext cx="12015547" cy="4197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079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2DC200D1-3936-2A2D-8775-A9898F042F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53440" y="462237"/>
            <a:ext cx="8085119" cy="876514"/>
          </a:xfrm>
        </p:spPr>
        <p:txBody>
          <a:bodyPr/>
          <a:lstStyle/>
          <a:p>
            <a:pPr algn="ctr"/>
            <a:r>
              <a:rPr lang="en-US" sz="3400" dirty="0">
                <a:latin typeface="+mj-lt"/>
                <a:cs typeface="Times New Roman" panose="02020603050405020304" pitchFamily="18" charset="0"/>
              </a:rPr>
              <a:t>Analysis of Trend Over Time</a:t>
            </a:r>
          </a:p>
          <a:p>
            <a:endParaRPr lang="en-US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C8258BEC-D2FD-CA25-A3F6-BA70A9EBF504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1318750153"/>
              </p:ext>
            </p:extLst>
          </p:nvPr>
        </p:nvGraphicFramePr>
        <p:xfrm>
          <a:off x="-3061039" y="2215265"/>
          <a:ext cx="10228958" cy="33039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E24A9102-BDA7-4120-D4FD-C66AE00A2A2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82814" y="1542719"/>
            <a:ext cx="7412287" cy="4649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7141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DEE6DA0F-CB37-A4C7-1E04-9C3CB4DB6A6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3160106"/>
              </p:ext>
            </p:extLst>
          </p:nvPr>
        </p:nvGraphicFramePr>
        <p:xfrm>
          <a:off x="4416927" y="2060239"/>
          <a:ext cx="7356377" cy="27375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B10EA87-D159-1FD8-6BDF-6D4799168C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57686" y="334035"/>
            <a:ext cx="6063839" cy="400050"/>
          </a:xfrm>
        </p:spPr>
        <p:txBody>
          <a:bodyPr>
            <a:noAutofit/>
          </a:bodyPr>
          <a:lstStyle/>
          <a:p>
            <a:pPr algn="ctr"/>
            <a:r>
              <a:rPr lang="en-US" sz="22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Analysis of Percentage Year Over Year Change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F285BC-F084-DB45-0E5C-EE57D84060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3191" y="1433464"/>
            <a:ext cx="8198334" cy="4500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3236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F7758CC-5514-35AF-B13F-8115A1DD0C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522" y="1413051"/>
            <a:ext cx="3704281" cy="45243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0C5A392-5F91-E05E-6B3D-82A61DF341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5338" y="1413051"/>
            <a:ext cx="3222536" cy="4524375"/>
          </a:xfrm>
          <a:prstGeom prst="rect">
            <a:avLst/>
          </a:prstGeom>
        </p:spPr>
      </p:pic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6EC12A7B-369A-83E2-DD5B-67EEDB72F77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47554652"/>
              </p:ext>
            </p:extLst>
          </p:nvPr>
        </p:nvGraphicFramePr>
        <p:xfrm>
          <a:off x="4737904" y="1413051"/>
          <a:ext cx="3184332" cy="42203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4340181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FE8043F-9F9B-D8A7-9D84-E44D645DCC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4140" y="2168517"/>
            <a:ext cx="8571270" cy="3921133"/>
          </a:xfrm>
          <a:prstGeom prst="rect">
            <a:avLst/>
          </a:prstGeom>
        </p:spPr>
      </p:pic>
      <p:graphicFrame>
        <p:nvGraphicFramePr>
          <p:cNvPr id="15" name="Diagram 14">
            <a:extLst>
              <a:ext uri="{FF2B5EF4-FFF2-40B4-BE49-F238E27FC236}">
                <a16:creationId xmlns:a16="http://schemas.microsoft.com/office/drawing/2014/main" id="{A94167F9-DF40-470C-49CA-CB8315A6380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76731668"/>
              </p:ext>
            </p:extLst>
          </p:nvPr>
        </p:nvGraphicFramePr>
        <p:xfrm>
          <a:off x="136590" y="1607533"/>
          <a:ext cx="3179362" cy="50582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2675D86B-1D6E-5181-23CA-BCF9E030B705}"/>
              </a:ext>
            </a:extLst>
          </p:cNvPr>
          <p:cNvSpPr txBox="1"/>
          <p:nvPr/>
        </p:nvSpPr>
        <p:spPr>
          <a:xfrm>
            <a:off x="136590" y="132234"/>
            <a:ext cx="1205541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effectLst/>
                <a:latin typeface="+mj-lt"/>
                <a:cs typeface="Times New Roman" panose="02020603050405020304" pitchFamily="18" charset="0"/>
              </a:rPr>
              <a:t>Percentage of Home </a:t>
            </a:r>
            <a:r>
              <a:rPr lang="en-US" sz="3200" b="1" dirty="0">
                <a:latin typeface="+mj-lt"/>
                <a:cs typeface="Times New Roman" panose="02020603050405020304" pitchFamily="18" charset="0"/>
              </a:rPr>
              <a:t>O</a:t>
            </a:r>
            <a:r>
              <a:rPr lang="en-US" sz="3200" b="1" dirty="0">
                <a:effectLst/>
                <a:latin typeface="+mj-lt"/>
                <a:cs typeface="Times New Roman" panose="02020603050405020304" pitchFamily="18" charset="0"/>
              </a:rPr>
              <a:t>wnership </a:t>
            </a:r>
          </a:p>
          <a:p>
            <a:pPr algn="ctr"/>
            <a:r>
              <a:rPr lang="en-US" sz="3200" b="1" dirty="0">
                <a:effectLst/>
                <a:latin typeface="+mj-lt"/>
                <a:cs typeface="Times New Roman" panose="02020603050405020304" pitchFamily="18" charset="0"/>
              </a:rPr>
              <a:t>&amp;</a:t>
            </a:r>
          </a:p>
          <a:p>
            <a:pPr algn="ctr"/>
            <a:r>
              <a:rPr lang="en-US" sz="3200" b="1" dirty="0">
                <a:effectLst/>
                <a:latin typeface="+mj-lt"/>
                <a:cs typeface="Times New Roman" panose="02020603050405020304" pitchFamily="18" charset="0"/>
              </a:rPr>
              <a:t>Higher </a:t>
            </a:r>
            <a:r>
              <a:rPr lang="en-US" sz="3200" b="1" dirty="0">
                <a:latin typeface="+mj-lt"/>
                <a:cs typeface="Times New Roman" panose="02020603050405020304" pitchFamily="18" charset="0"/>
              </a:rPr>
              <a:t>E</a:t>
            </a:r>
            <a:r>
              <a:rPr lang="en-US" sz="3200" b="1" dirty="0">
                <a:effectLst/>
                <a:latin typeface="+mj-lt"/>
                <a:cs typeface="Times New Roman" panose="02020603050405020304" pitchFamily="18" charset="0"/>
              </a:rPr>
              <a:t>ducation </a:t>
            </a:r>
            <a:r>
              <a:rPr lang="en-US" sz="3200" b="1" dirty="0">
                <a:latin typeface="+mj-lt"/>
                <a:cs typeface="Times New Roman" panose="02020603050405020304" pitchFamily="18" charset="0"/>
              </a:rPr>
              <a:t>R</a:t>
            </a:r>
            <a:r>
              <a:rPr lang="en-US" sz="3200" b="1" dirty="0">
                <a:effectLst/>
                <a:latin typeface="+mj-lt"/>
                <a:cs typeface="Times New Roman" panose="02020603050405020304" pitchFamily="18" charset="0"/>
              </a:rPr>
              <a:t>ates by Region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17737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5004" y="365125"/>
            <a:ext cx="7556740" cy="1222139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Median Home Value</a:t>
            </a:r>
            <a:br>
              <a:rPr lang="en-US" b="1" dirty="0"/>
            </a:br>
            <a:r>
              <a:rPr lang="en-US" b="1" dirty="0"/>
              <a:t>Top and Bottom 5 States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04981" y="1587264"/>
            <a:ext cx="4077419" cy="3131040"/>
          </a:xfrm>
        </p:spPr>
        <p:txBody>
          <a:bodyPr>
            <a:normAutofit/>
          </a:bodyPr>
          <a:lstStyle/>
          <a:p>
            <a:r>
              <a:rPr lang="en-US" sz="1200" dirty="0"/>
              <a:t>Range between highest and lowest has increased by $448,730 since 2004</a:t>
            </a:r>
          </a:p>
          <a:p>
            <a:r>
              <a:rPr lang="en-US" sz="1200" dirty="0"/>
              <a:t>Bottom states are more clustered and have little change</a:t>
            </a:r>
          </a:p>
          <a:p>
            <a:r>
              <a:rPr lang="en-US" sz="1200" dirty="0"/>
              <a:t>Top states have much greater separation and volatility, with large peaks and valleys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3D107DD9-F884-4221-AA86-E0DF9A9CCA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88522" y="1587263"/>
            <a:ext cx="6133380" cy="4906705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7899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34F1179-B481-4F9E-BCA3-AFB972070F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E04B5EB-F158-4507-90DD-BD23620C7C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7F48D5-544C-3038-CFC7-C76EA405D7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241" y="1008993"/>
            <a:ext cx="9231410" cy="354204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115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References: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1DEDE4-92CF-3B0C-658F-2CF1A12194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85241" y="4582814"/>
            <a:ext cx="7776463" cy="131265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kern="1200" dirty="0">
                <a:solidFill>
                  <a:schemeClr val="tx1"/>
                </a:solidFill>
                <a:latin typeface="+mn-lt"/>
                <a:ea typeface="+mn-ea"/>
                <a:cs typeface="+mn-cs"/>
                <a:hlinkClick r:id="rId2"/>
              </a:rPr>
              <a:t>https://fred.stlouisfed.org/</a:t>
            </a:r>
            <a:endParaRPr lang="en-US" sz="17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742950" lvl="2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FRED API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kern="1200" dirty="0">
                <a:solidFill>
                  <a:schemeClr val="tx1"/>
                </a:solidFill>
                <a:latin typeface="+mn-lt"/>
                <a:ea typeface="+mn-ea"/>
                <a:cs typeface="+mn-cs"/>
                <a:hlinkClick r:id="rId3"/>
              </a:rPr>
              <a:t>https://www.fedprimerate.com/wall_street_journal_prime_rate_history.htm</a:t>
            </a:r>
            <a:r>
              <a:rPr lang="en-US" sz="17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379496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5004" y="365126"/>
            <a:ext cx="10429336" cy="1026636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Linear Regression Models</a:t>
            </a:r>
            <a:br>
              <a:rPr lang="en-US" b="1" dirty="0"/>
            </a:br>
            <a:r>
              <a:rPr lang="en-US" b="1" dirty="0"/>
              <a:t>Home Value vs Income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102" y="1693671"/>
            <a:ext cx="9213011" cy="4093432"/>
          </a:xfrm>
          <a:prstGeom prst="rect">
            <a:avLst/>
          </a:prstGeom>
          <a:noFill/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9905884" y="1693668"/>
            <a:ext cx="2076207" cy="4336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/>
              <a:t>Moderate correlation between home value and income</a:t>
            </a:r>
          </a:p>
          <a:p>
            <a:r>
              <a:rPr lang="en-US" sz="1200" dirty="0"/>
              <a:t>R</a:t>
            </a:r>
            <a:r>
              <a:rPr lang="en-US" sz="1200" baseline="30000" dirty="0"/>
              <a:t>2</a:t>
            </a:r>
            <a:r>
              <a:rPr lang="en-US" sz="1200" dirty="0"/>
              <a:t> </a:t>
            </a:r>
            <a:r>
              <a:rPr lang="en-US" sz="1200" b="1" dirty="0"/>
              <a:t>decreased</a:t>
            </a:r>
            <a:r>
              <a:rPr lang="en-US" sz="1200" dirty="0"/>
              <a:t> from 0.56 in 2004 to 0.46 in 2023, indicating income has become less reliable as a predictor of home value</a:t>
            </a:r>
          </a:p>
        </p:txBody>
      </p:sp>
    </p:spTree>
    <p:extLst>
      <p:ext uri="{BB962C8B-B14F-4D97-AF65-F5344CB8AC3E}">
        <p14:creationId xmlns:p14="http://schemas.microsoft.com/office/powerpoint/2010/main" val="1096586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0497" y="161929"/>
            <a:ext cx="10429336" cy="756308"/>
          </a:xfrm>
        </p:spPr>
        <p:txBody>
          <a:bodyPr>
            <a:normAutofit/>
          </a:bodyPr>
          <a:lstStyle/>
          <a:p>
            <a:r>
              <a:rPr lang="en-US" sz="4000" b="1" dirty="0"/>
              <a:t>Home Affordability 2004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040680" y="5589917"/>
            <a:ext cx="10139153" cy="113006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1" dirty="0"/>
              <a:t>Affordability = </a:t>
            </a:r>
          </a:p>
          <a:p>
            <a:endParaRPr lang="en-US" sz="1200" dirty="0"/>
          </a:p>
          <a:p>
            <a:r>
              <a:rPr lang="en-US" sz="1200" dirty="0"/>
              <a:t>Top 5 states are predominantly rural. Bottom 5 (except Hawaii) have large urban areas.</a:t>
            </a:r>
          </a:p>
          <a:p>
            <a:r>
              <a:rPr lang="en-US" sz="1200" dirty="0"/>
              <a:t>Oklahoma is the most affordable, California the least.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36962" y="1063939"/>
            <a:ext cx="10197191" cy="4370225"/>
          </a:xfrm>
          <a:prstGeom prst="rect">
            <a:avLst/>
          </a:prstGeom>
          <a:noFill/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849036" y="5434165"/>
            <a:ext cx="23230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Median Household Income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104458" y="5662764"/>
            <a:ext cx="17652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Median Home Value</a:t>
            </a:r>
          </a:p>
        </p:txBody>
      </p:sp>
      <p:cxnSp>
        <p:nvCxnSpPr>
          <p:cNvPr id="9" name="Straight Connector 8"/>
          <p:cNvCxnSpPr/>
          <p:nvPr/>
        </p:nvCxnSpPr>
        <p:spPr>
          <a:xfrm flipH="1">
            <a:off x="2849036" y="5693912"/>
            <a:ext cx="23622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78207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5004" y="365126"/>
            <a:ext cx="10429336" cy="756308"/>
          </a:xfrm>
        </p:spPr>
        <p:txBody>
          <a:bodyPr>
            <a:normAutofit/>
          </a:bodyPr>
          <a:lstStyle/>
          <a:p>
            <a:r>
              <a:rPr lang="en-US" b="1" dirty="0"/>
              <a:t>Home Affordability 2023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040681" y="5589917"/>
            <a:ext cx="5069576" cy="11300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/>
              <a:t>Overall, affordability has decreased compared to 2004</a:t>
            </a:r>
          </a:p>
          <a:p>
            <a:r>
              <a:rPr lang="en-US" sz="1200" dirty="0"/>
              <a:t>Kansas is most affordable.  Oklahoma no longer in the Top 5.</a:t>
            </a:r>
          </a:p>
          <a:p>
            <a:r>
              <a:rPr lang="en-US" sz="1200" dirty="0"/>
              <a:t>Illinois is 5</a:t>
            </a:r>
            <a:r>
              <a:rPr lang="en-US" sz="1200" baseline="30000" dirty="0"/>
              <a:t>th</a:t>
            </a:r>
            <a:r>
              <a:rPr lang="en-US" sz="1200" dirty="0"/>
              <a:t> most affordable, despite having the 3</a:t>
            </a:r>
            <a:r>
              <a:rPr lang="en-US" sz="1200" baseline="30000" dirty="0"/>
              <a:t>rd</a:t>
            </a:r>
            <a:r>
              <a:rPr lang="en-US" sz="1200" dirty="0"/>
              <a:t> largest U.S. city (Chicago)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36962" y="1063939"/>
            <a:ext cx="10197191" cy="4370225"/>
          </a:xfrm>
          <a:prstGeom prst="rect">
            <a:avLst/>
          </a:prstGeom>
          <a:noFill/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6110257" y="5589917"/>
            <a:ext cx="5069576" cy="11300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/>
              <a:t>Hawaii is least affordable, overtaking California</a:t>
            </a:r>
          </a:p>
          <a:p>
            <a:r>
              <a:rPr lang="en-US" sz="1200" dirty="0"/>
              <a:t>But California is less affordable than in 2004</a:t>
            </a:r>
          </a:p>
          <a:p>
            <a:r>
              <a:rPr lang="en-US" sz="1200" dirty="0"/>
              <a:t>Idaho is 3</a:t>
            </a:r>
            <a:r>
              <a:rPr lang="en-US" sz="1200" baseline="30000" dirty="0"/>
              <a:t>rd</a:t>
            </a:r>
            <a:r>
              <a:rPr lang="en-US" sz="1200" dirty="0"/>
              <a:t> least affordable</a:t>
            </a:r>
          </a:p>
        </p:txBody>
      </p:sp>
    </p:spTree>
    <p:extLst>
      <p:ext uri="{BB962C8B-B14F-4D97-AF65-F5344CB8AC3E}">
        <p14:creationId xmlns:p14="http://schemas.microsoft.com/office/powerpoint/2010/main" val="15096658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5004" y="365126"/>
            <a:ext cx="10429336" cy="971968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Home Affordability</a:t>
            </a:r>
            <a:br>
              <a:rPr lang="en-US" b="1" dirty="0"/>
            </a:br>
            <a:r>
              <a:rPr lang="en-US" b="1" dirty="0"/>
              <a:t>Percentage Change 2004-2023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595224" y="2553419"/>
            <a:ext cx="3638512" cy="41665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/>
              <a:t>Most states have decreased in affordability (red). Few have increased (green).</a:t>
            </a:r>
          </a:p>
          <a:p>
            <a:r>
              <a:rPr lang="en-US" sz="1200" dirty="0"/>
              <a:t>Largest increase: Illinois (+34%)</a:t>
            </a:r>
          </a:p>
          <a:p>
            <a:r>
              <a:rPr lang="en-US" sz="1200" dirty="0"/>
              <a:t>Largest decrease: Idaho (-50%)</a:t>
            </a:r>
          </a:p>
          <a:p>
            <a:r>
              <a:rPr lang="en-US" sz="1200" b="1" dirty="0"/>
              <a:t>Note</a:t>
            </a:r>
            <a:r>
              <a:rPr lang="en-US" sz="1200" dirty="0"/>
              <a:t>: No Home Value data for Montana and North Dakota in 2004</a:t>
            </a:r>
          </a:p>
        </p:txBody>
      </p: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3736" y="1470643"/>
            <a:ext cx="7782860" cy="5084967"/>
          </a:xfrm>
          <a:prstGeom prst="rect">
            <a:avLst/>
          </a:prstGeom>
          <a:noFill/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1546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  <a:alpha val="80736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E2DF987-BC38-7179-C2AE-6542D60DD9EC}"/>
              </a:ext>
            </a:extLst>
          </p:cNvPr>
          <p:cNvSpPr txBox="1"/>
          <p:nvPr/>
        </p:nvSpPr>
        <p:spPr>
          <a:xfrm>
            <a:off x="349470" y="204907"/>
            <a:ext cx="1132818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+mj-lt"/>
              </a:rPr>
              <a:t>New Home Listings Averages (2004-2024)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59BB3C4-21A2-BBBE-388F-3975A3F33E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464" y="4597378"/>
            <a:ext cx="3086100" cy="17907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E720D36-11DA-4A5A-4E7C-235C7B0E2D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464" y="1714109"/>
            <a:ext cx="3086100" cy="190239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F704A29-F651-2CC1-7C46-06B9FFE13816}"/>
              </a:ext>
            </a:extLst>
          </p:cNvPr>
          <p:cNvSpPr txBox="1"/>
          <p:nvPr/>
        </p:nvSpPr>
        <p:spPr>
          <a:xfrm>
            <a:off x="577464" y="1282125"/>
            <a:ext cx="1708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Top 5 States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1D8B2DD-E472-6FD4-99FB-C1713293F6ED}"/>
              </a:ext>
            </a:extLst>
          </p:cNvPr>
          <p:cNvSpPr txBox="1"/>
          <p:nvPr/>
        </p:nvSpPr>
        <p:spPr>
          <a:xfrm>
            <a:off x="577464" y="4147127"/>
            <a:ext cx="2101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Bottom 5 States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7E6D9A7-D25D-5321-BEAE-ED5BDA5A95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0130" y="802283"/>
            <a:ext cx="7772400" cy="5850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9622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CB7378-C33E-A70A-43ED-C053BE3081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693" y="741391"/>
            <a:ext cx="3455821" cy="1616203"/>
          </a:xfrm>
        </p:spPr>
        <p:txBody>
          <a:bodyPr anchor="b">
            <a:normAutofit/>
          </a:bodyPr>
          <a:lstStyle/>
          <a:p>
            <a:r>
              <a:rPr lang="en-US" sz="3200" dirty="0"/>
              <a:t>U.S. Population vs New Home Listings (2016 – 2024)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4D3CA9-B310-217D-337E-180C57ED98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6693" y="2533476"/>
            <a:ext cx="3455821" cy="3447832"/>
          </a:xfrm>
        </p:spPr>
        <p:txBody>
          <a:bodyPr anchor="t">
            <a:normAutofit fontScale="92500" lnSpcReduction="10000"/>
          </a:bodyPr>
          <a:lstStyle/>
          <a:p>
            <a:r>
              <a:rPr lang="en-US" sz="2000" dirty="0"/>
              <a:t>The compounded annual growth rate for the U.S. Population was 6.03% between 2016 and 2024</a:t>
            </a:r>
          </a:p>
          <a:p>
            <a:r>
              <a:rPr lang="en-US" sz="2000" dirty="0"/>
              <a:t>The compounded annual growth rate for New Home Listings Between 2016 and 2024 was -0.95%.</a:t>
            </a:r>
          </a:p>
          <a:p>
            <a:r>
              <a:rPr lang="en-US" sz="2000" dirty="0"/>
              <a:t>The U.S. Population growth rate out paced new home listings by 6.98% (Difference Between the two growth rates)</a:t>
            </a:r>
          </a:p>
        </p:txBody>
      </p:sp>
      <p:pic>
        <p:nvPicPr>
          <p:cNvPr id="4" name="Picture 3" descr="A graph with blue and orange lines&#10;&#10;Description automatically generated">
            <a:extLst>
              <a:ext uri="{FF2B5EF4-FFF2-40B4-BE49-F238E27FC236}">
                <a16:creationId xmlns:a16="http://schemas.microsoft.com/office/drawing/2014/main" id="{B0178C93-AEFC-5CC3-1377-6DFC6B55C8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7672" y="893890"/>
            <a:ext cx="6389346" cy="5079529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6258F736-B256-8039-9DC6-F4E49A5C5A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2068638" y="0"/>
            <a:ext cx="123362" cy="6858000"/>
            <a:chOff x="12068638" y="0"/>
            <a:chExt cx="123362" cy="6858000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0B4520A-996E-330C-99DA-69CA4D89E9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C8FA945-E356-695F-18D6-CAD4EF34FE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3527553"/>
              <a:ext cx="123362" cy="3330447"/>
            </a:xfrm>
            <a:prstGeom prst="rect">
              <a:avLst/>
            </a:prstGeom>
            <a:gradFill>
              <a:gsLst>
                <a:gs pos="1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610544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58A14AF-9FB5-4CC7-BA35-E8E85D3E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8043F5-7A39-F1F3-F928-552CAA3112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662" y="386930"/>
            <a:ext cx="10066122" cy="1298448"/>
          </a:xfrm>
        </p:spPr>
        <p:txBody>
          <a:bodyPr anchor="b">
            <a:normAutofit/>
          </a:bodyPr>
          <a:lstStyle/>
          <a:p>
            <a:pPr algn="ctr"/>
            <a:r>
              <a:rPr lang="en-US" sz="3400" dirty="0"/>
              <a:t>U.S. Housing Inventory </a:t>
            </a:r>
            <a:br>
              <a:rPr lang="en-US" sz="3400" dirty="0"/>
            </a:br>
            <a:r>
              <a:rPr lang="en-US" sz="3400" dirty="0"/>
              <a:t>(By New Home Listings)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A9A4357-BD1D-4622-A4FE-766E6AB8D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2" y="1998845"/>
            <a:ext cx="1145459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267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 graph with numbers and points&#10;&#10;Description automatically generated">
            <a:extLst>
              <a:ext uri="{FF2B5EF4-FFF2-40B4-BE49-F238E27FC236}">
                <a16:creationId xmlns:a16="http://schemas.microsoft.com/office/drawing/2014/main" id="{06EE4526-4076-805F-52DA-2398D72F6F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9" y="2293968"/>
            <a:ext cx="4792574" cy="3714244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E6995CE5-F890-4ABA-82A2-26507CE8D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28040" y="2313027"/>
            <a:ext cx="7817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E9E4F42-F26A-8C35-D358-6580BF190B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638" y="2337647"/>
            <a:ext cx="4452555" cy="367056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40A69E7-5826-FD39-8E78-F6D7AE20CF86}"/>
              </a:ext>
            </a:extLst>
          </p:cNvPr>
          <p:cNvSpPr txBox="1"/>
          <p:nvPr/>
        </p:nvSpPr>
        <p:spPr>
          <a:xfrm>
            <a:off x="6095999" y="6008212"/>
            <a:ext cx="3462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R-value: 0.004945153088260975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F96B387-9595-6B7F-DD07-10A8A6AFD85C}"/>
              </a:ext>
            </a:extLst>
          </p:cNvPr>
          <p:cNvSpPr txBox="1"/>
          <p:nvPr/>
        </p:nvSpPr>
        <p:spPr>
          <a:xfrm>
            <a:off x="808638" y="6008212"/>
            <a:ext cx="35854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R-value: 0.0005703265458220814</a:t>
            </a:r>
          </a:p>
        </p:txBody>
      </p:sp>
    </p:spTree>
    <p:extLst>
      <p:ext uri="{BB962C8B-B14F-4D97-AF65-F5344CB8AC3E}">
        <p14:creationId xmlns:p14="http://schemas.microsoft.com/office/powerpoint/2010/main" val="5867785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Override1.xml><?xml version="1.0" encoding="utf-8"?>
<a:themeOverride xmlns:a="http://schemas.openxmlformats.org/drawingml/2006/main">
  <a:clrScheme name="Blue Green">
    <a:dk1>
      <a:sysClr val="windowText" lastClr="000000"/>
    </a:dk1>
    <a:lt1>
      <a:sysClr val="window" lastClr="FFFFFF"/>
    </a:lt1>
    <a:dk2>
      <a:srgbClr val="373545"/>
    </a:dk2>
    <a:lt2>
      <a:srgbClr val="CEDBE6"/>
    </a:lt2>
    <a:accent1>
      <a:srgbClr val="3494BA"/>
    </a:accent1>
    <a:accent2>
      <a:srgbClr val="58B6C0"/>
    </a:accent2>
    <a:accent3>
      <a:srgbClr val="75BDA7"/>
    </a:accent3>
    <a:accent4>
      <a:srgbClr val="7A8C8E"/>
    </a:accent4>
    <a:accent5>
      <a:srgbClr val="84ACB6"/>
    </a:accent5>
    <a:accent6>
      <a:srgbClr val="2683C6"/>
    </a:accent6>
    <a:hlink>
      <a:srgbClr val="6B9F25"/>
    </a:hlink>
    <a:folHlink>
      <a:srgbClr val="9F6715"/>
    </a:folHlink>
  </a:clrScheme>
</a:themeOverride>
</file>

<file path=ppt/theme/themeOverride2.xml><?xml version="1.0" encoding="utf-8"?>
<a:themeOverride xmlns:a="http://schemas.openxmlformats.org/drawingml/2006/main">
  <a:clrScheme name="Blue Green">
    <a:dk1>
      <a:sysClr val="windowText" lastClr="000000"/>
    </a:dk1>
    <a:lt1>
      <a:sysClr val="window" lastClr="FFFFFF"/>
    </a:lt1>
    <a:dk2>
      <a:srgbClr val="373545"/>
    </a:dk2>
    <a:lt2>
      <a:srgbClr val="CEDBE6"/>
    </a:lt2>
    <a:accent1>
      <a:srgbClr val="3494BA"/>
    </a:accent1>
    <a:accent2>
      <a:srgbClr val="58B6C0"/>
    </a:accent2>
    <a:accent3>
      <a:srgbClr val="75BDA7"/>
    </a:accent3>
    <a:accent4>
      <a:srgbClr val="7A8C8E"/>
    </a:accent4>
    <a:accent5>
      <a:srgbClr val="84ACB6"/>
    </a:accent5>
    <a:accent6>
      <a:srgbClr val="2683C6"/>
    </a:accent6>
    <a:hlink>
      <a:srgbClr val="6B9F25"/>
    </a:hlink>
    <a:folHlink>
      <a:srgbClr val="9F6715"/>
    </a:folHlink>
  </a:clrScheme>
</a:themeOverride>
</file>

<file path=ppt/theme/themeOverride3.xml><?xml version="1.0" encoding="utf-8"?>
<a:themeOverride xmlns:a="http://schemas.openxmlformats.org/drawingml/2006/main">
  <a:clrScheme name="Blue Green">
    <a:dk1>
      <a:sysClr val="windowText" lastClr="000000"/>
    </a:dk1>
    <a:lt1>
      <a:sysClr val="window" lastClr="FFFFFF"/>
    </a:lt1>
    <a:dk2>
      <a:srgbClr val="373545"/>
    </a:dk2>
    <a:lt2>
      <a:srgbClr val="CEDBE6"/>
    </a:lt2>
    <a:accent1>
      <a:srgbClr val="3494BA"/>
    </a:accent1>
    <a:accent2>
      <a:srgbClr val="58B6C0"/>
    </a:accent2>
    <a:accent3>
      <a:srgbClr val="75BDA7"/>
    </a:accent3>
    <a:accent4>
      <a:srgbClr val="7A8C8E"/>
    </a:accent4>
    <a:accent5>
      <a:srgbClr val="84ACB6"/>
    </a:accent5>
    <a:accent6>
      <a:srgbClr val="2683C6"/>
    </a:accent6>
    <a:hlink>
      <a:srgbClr val="6B9F25"/>
    </a:hlink>
    <a:folHlink>
      <a:srgbClr val="9F6715"/>
    </a:folHlink>
  </a:clrScheme>
</a:themeOverride>
</file>

<file path=ppt/theme/themeOverride4.xml><?xml version="1.0" encoding="utf-8"?>
<a:themeOverride xmlns:a="http://schemas.openxmlformats.org/drawingml/2006/main">
  <a:clrScheme name="Blue Green">
    <a:dk1>
      <a:sysClr val="windowText" lastClr="000000"/>
    </a:dk1>
    <a:lt1>
      <a:sysClr val="window" lastClr="FFFFFF"/>
    </a:lt1>
    <a:dk2>
      <a:srgbClr val="373545"/>
    </a:dk2>
    <a:lt2>
      <a:srgbClr val="CEDBE6"/>
    </a:lt2>
    <a:accent1>
      <a:srgbClr val="3494BA"/>
    </a:accent1>
    <a:accent2>
      <a:srgbClr val="58B6C0"/>
    </a:accent2>
    <a:accent3>
      <a:srgbClr val="75BDA7"/>
    </a:accent3>
    <a:accent4>
      <a:srgbClr val="7A8C8E"/>
    </a:accent4>
    <a:accent5>
      <a:srgbClr val="84ACB6"/>
    </a:accent5>
    <a:accent6>
      <a:srgbClr val="2683C6"/>
    </a:accent6>
    <a:hlink>
      <a:srgbClr val="6B9F25"/>
    </a:hlink>
    <a:folHlink>
      <a:srgbClr val="9F6715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533</TotalTime>
  <Words>854</Words>
  <Application>Microsoft Macintosh PowerPoint</Application>
  <PresentationFormat>Widescreen</PresentationFormat>
  <Paragraphs>94</Paragraphs>
  <Slides>20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Amasis MT Pro Black</vt:lpstr>
      <vt:lpstr>Aptos</vt:lpstr>
      <vt:lpstr>Aptos Display</vt:lpstr>
      <vt:lpstr>Arial</vt:lpstr>
      <vt:lpstr>Calibri</vt:lpstr>
      <vt:lpstr>Times New Roman</vt:lpstr>
      <vt:lpstr>Office Theme</vt:lpstr>
      <vt:lpstr>U.S. Housing</vt:lpstr>
      <vt:lpstr>Median Home Value Top and Bottom 5 States</vt:lpstr>
      <vt:lpstr>Linear Regression Models Home Value vs Income</vt:lpstr>
      <vt:lpstr>Home Affordability 2004</vt:lpstr>
      <vt:lpstr>Home Affordability 2023</vt:lpstr>
      <vt:lpstr>Home Affordability Percentage Change 2004-2023</vt:lpstr>
      <vt:lpstr>PowerPoint Presentation</vt:lpstr>
      <vt:lpstr>U.S. Population vs New Home Listings (2016 – 2024)</vt:lpstr>
      <vt:lpstr>U.S. Housing Inventory  (By New Home Listings)</vt:lpstr>
      <vt:lpstr>U.S. Home Vacancies</vt:lpstr>
      <vt:lpstr>PowerPoint Presentation</vt:lpstr>
      <vt:lpstr>Unemployment Rates</vt:lpstr>
      <vt:lpstr>Median Unemployment Rate  vs.  Median Income</vt:lpstr>
      <vt:lpstr>Median Unemployment Rates vs. Median Homeownership Rates</vt:lpstr>
      <vt:lpstr>Mean Unemployment Rate vs.  Median Unemployment Rate</vt:lpstr>
      <vt:lpstr>PowerPoint Presentation</vt:lpstr>
      <vt:lpstr>PowerPoint Presentation</vt:lpstr>
      <vt:lpstr>PowerPoint Presentation</vt:lpstr>
      <vt:lpstr>PowerPoint Presentation</vt:lpstr>
      <vt:lpstr>References: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Casey Wright</dc:creator>
  <cp:lastModifiedBy>Casey Wright</cp:lastModifiedBy>
  <cp:revision>4</cp:revision>
  <dcterms:created xsi:type="dcterms:W3CDTF">2024-11-18T19:11:16Z</dcterms:created>
  <dcterms:modified xsi:type="dcterms:W3CDTF">2024-11-20T02:05:05Z</dcterms:modified>
</cp:coreProperties>
</file>